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17" r:id="rId2"/>
    <p:sldMasterId id="2147484326" r:id="rId3"/>
    <p:sldMasterId id="2147484315" r:id="rId4"/>
    <p:sldMasterId id="2147484316" r:id="rId5"/>
  </p:sldMasterIdLst>
  <p:notesMasterIdLst>
    <p:notesMasterId r:id="rId20"/>
  </p:notesMasterIdLst>
  <p:handoutMasterIdLst>
    <p:handoutMasterId r:id="rId21"/>
  </p:handoutMasterIdLst>
  <p:sldIdLst>
    <p:sldId id="261" r:id="rId6"/>
    <p:sldId id="269" r:id="rId7"/>
    <p:sldId id="262" r:id="rId8"/>
    <p:sldId id="267" r:id="rId9"/>
    <p:sldId id="270" r:id="rId10"/>
    <p:sldId id="274" r:id="rId11"/>
    <p:sldId id="275" r:id="rId12"/>
    <p:sldId id="276" r:id="rId13"/>
    <p:sldId id="277" r:id="rId14"/>
    <p:sldId id="278" r:id="rId15"/>
    <p:sldId id="271" r:id="rId16"/>
    <p:sldId id="272" r:id="rId17"/>
    <p:sldId id="273" r:id="rId18"/>
    <p:sldId id="268" r:id="rId19"/>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9"/>
            <p14:sldId id="262"/>
            <p14:sldId id="267"/>
            <p14:sldId id="270"/>
            <p14:sldId id="274"/>
            <p14:sldId id="275"/>
            <p14:sldId id="276"/>
            <p14:sldId id="277"/>
            <p14:sldId id="278"/>
            <p14:sldId id="271"/>
            <p14:sldId id="272"/>
            <p14:sldId id="273"/>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300"/>
    <a:srgbClr val="FBC71A"/>
    <a:srgbClr val="E1E1E1"/>
    <a:srgbClr val="FFFFFF"/>
    <a:srgbClr val="649FFF"/>
    <a:srgbClr val="F2F2F2"/>
    <a:srgbClr val="FAFAFA"/>
    <a:srgbClr val="242529"/>
    <a:srgbClr val="D1D9E1"/>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7" autoAdjust="0"/>
    <p:restoredTop sz="86452" autoAdjust="0"/>
  </p:normalViewPr>
  <p:slideViewPr>
    <p:cSldViewPr>
      <p:cViewPr varScale="1">
        <p:scale>
          <a:sx n="29" d="100"/>
          <a:sy n="29" d="100"/>
        </p:scale>
        <p:origin x="92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154" d="100"/>
          <a:sy n="154" d="100"/>
        </p:scale>
        <p:origin x="4744"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06.11.2018</a:t>
            </a:fld>
            <a:endParaRPr lang="ru-RU" dirty="0">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dirty="0">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06.11.2018</a:t>
            </a:fld>
            <a:endParaRPr lang="ru-RU" dirty="0"/>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err="1"/>
              <a:t>Образец</a:t>
            </a:r>
            <a:r>
              <a:rPr lang="en-US" dirty="0"/>
              <a:t> </a:t>
            </a:r>
            <a:r>
              <a:rPr lang="en-US" dirty="0" err="1"/>
              <a:t>текста</a:t>
            </a:r>
            <a:endParaRPr lang="en-US" dirty="0"/>
          </a:p>
          <a:p>
            <a:pPr lvl="1"/>
            <a:r>
              <a:rPr lang="en-US" dirty="0" err="1"/>
              <a:t>Второй</a:t>
            </a:r>
            <a:r>
              <a:rPr lang="en-US" dirty="0"/>
              <a:t> </a:t>
            </a:r>
            <a:r>
              <a:rPr lang="en-US" dirty="0" err="1"/>
              <a:t>уровень</a:t>
            </a:r>
            <a:endParaRPr lang="en-US" dirty="0"/>
          </a:p>
          <a:p>
            <a:pPr lvl="2"/>
            <a:r>
              <a:rPr lang="en-US" dirty="0" err="1"/>
              <a:t>Третий</a:t>
            </a:r>
            <a:r>
              <a:rPr lang="en-US" dirty="0"/>
              <a:t> </a:t>
            </a:r>
            <a:r>
              <a:rPr lang="en-US" dirty="0" err="1"/>
              <a:t>уровень</a:t>
            </a:r>
            <a:endParaRPr lang="en-US" dirty="0"/>
          </a:p>
          <a:p>
            <a:pPr lvl="3"/>
            <a:r>
              <a:rPr lang="en-US" dirty="0" err="1"/>
              <a:t>Четвертый</a:t>
            </a:r>
            <a:r>
              <a:rPr lang="en-US" dirty="0"/>
              <a:t> </a:t>
            </a:r>
            <a:r>
              <a:rPr lang="en-US" dirty="0" err="1"/>
              <a:t>уровень</a:t>
            </a:r>
            <a:endParaRPr lang="en-US" dirty="0"/>
          </a:p>
          <a:p>
            <a:pPr lvl="4"/>
            <a:r>
              <a:rPr lang="en-US" dirty="0" err="1"/>
              <a:t>Пятый</a:t>
            </a:r>
            <a:r>
              <a:rPr lang="en-US" dirty="0"/>
              <a:t> </a:t>
            </a:r>
            <a:r>
              <a:rPr lang="en-US" dirty="0" err="1"/>
              <a:t>уровень</a:t>
            </a:r>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dirty="0"/>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Nature forms the outputs y from the inputs x </a:t>
            </a:r>
            <a:r>
              <a:rPr lang="en-US" dirty="0" err="1"/>
              <a:t>bymeans</a:t>
            </a:r>
            <a:r>
              <a:rPr lang="en-US" dirty="0"/>
              <a:t> of a black box with complex and unknown interior.</a:t>
            </a:r>
          </a:p>
        </p:txBody>
      </p:sp>
      <p:sp>
        <p:nvSpPr>
          <p:cNvPr id="4" name="Slide Number Placeholder 3"/>
          <p:cNvSpPr>
            <a:spLocks noGrp="1"/>
          </p:cNvSpPr>
          <p:nvPr>
            <p:ph type="sldNum" sz="quarter" idx="5"/>
          </p:nvPr>
        </p:nvSpPr>
        <p:spPr/>
        <p:txBody>
          <a:bodyPr/>
          <a:lstStyle/>
          <a:p>
            <a:fld id="{013FC40D-6FB9-1648-B027-EAD4E7DC4F2C}" type="slidenum">
              <a:rPr lang="ru-RU" smtClean="0"/>
              <a:pPr/>
              <a:t>2</a:t>
            </a:fld>
            <a:endParaRPr lang="ru-RU" dirty="0"/>
          </a:p>
        </p:txBody>
      </p:sp>
    </p:spTree>
    <p:extLst>
      <p:ext uri="{BB962C8B-B14F-4D97-AF65-F5344CB8AC3E}">
        <p14:creationId xmlns:p14="http://schemas.microsoft.com/office/powerpoint/2010/main" val="422071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 spectra are produced by bombarding the compound with ions in the presence of a magnetic field. The molecules of the compound split and the lighter fragments are bent more by the magnetic field than the heavier. Then the fragments hit an absorbing strip, with the position of the fragment on the strip determined </a:t>
            </a:r>
            <a:r>
              <a:rPr lang="en-US" dirty="0" err="1"/>
              <a:t>bythe</a:t>
            </a:r>
            <a:r>
              <a:rPr lang="en-US" dirty="0"/>
              <a:t> molecular weight of the fragment. The </a:t>
            </a:r>
            <a:r>
              <a:rPr lang="en-US" dirty="0" err="1"/>
              <a:t>intensityof</a:t>
            </a:r>
            <a:r>
              <a:rPr lang="en-US" dirty="0"/>
              <a:t> the exposure at that position measures the </a:t>
            </a:r>
            <a:r>
              <a:rPr lang="en-US" dirty="0" err="1"/>
              <a:t>frequencyof</a:t>
            </a:r>
            <a:r>
              <a:rPr lang="en-US" dirty="0"/>
              <a:t> the fragment. The resultant mass spectra has numbers reflecting frequencies of fragments from molecular weight 1 up to the molecular weight of the original compound. The peaks correspond to frequent fragments and there are </a:t>
            </a:r>
            <a:r>
              <a:rPr lang="en-US" dirty="0" err="1"/>
              <a:t>manyzeroes</a:t>
            </a:r>
            <a:r>
              <a:rPr lang="en-US" dirty="0"/>
              <a:t>. The available data base consisted of the known chemical structure and mass spectra of 30,000 compounds. The mass spectrum predictor vector x is of variable dimensionality. Molecular weight in the data base varied from 30 to over 10,000. The variable to be predicted is y = 1: contains chlorine, y = 2: does not contain chlorine. The problem is to construct a function </a:t>
            </a:r>
            <a:r>
              <a:rPr lang="en-US" dirty="0" err="1"/>
              <a:t>fx</a:t>
            </a:r>
            <a:r>
              <a:rPr lang="en-US" dirty="0"/>
              <a:t> that is an accurate predictor of y where x is the mass spectrum of the compound. To measure predictive </a:t>
            </a:r>
            <a:r>
              <a:rPr lang="en-US" dirty="0" err="1"/>
              <a:t>accuracythe</a:t>
            </a:r>
            <a:r>
              <a:rPr lang="en-US" dirty="0"/>
              <a:t> data set was </a:t>
            </a:r>
            <a:r>
              <a:rPr lang="en-US" dirty="0" err="1"/>
              <a:t>randomlydivided</a:t>
            </a:r>
            <a:r>
              <a:rPr lang="en-US" dirty="0"/>
              <a:t> into a 25,000 member training set and a 5,000 member test set. Linear discriminant analysis was tried, </a:t>
            </a:r>
          </a:p>
        </p:txBody>
      </p:sp>
      <p:sp>
        <p:nvSpPr>
          <p:cNvPr id="4" name="Slide Number Placeholder 3"/>
          <p:cNvSpPr>
            <a:spLocks noGrp="1"/>
          </p:cNvSpPr>
          <p:nvPr>
            <p:ph type="sldNum" sz="quarter" idx="5"/>
          </p:nvPr>
        </p:nvSpPr>
        <p:spPr/>
        <p:txBody>
          <a:bodyPr/>
          <a:lstStyle/>
          <a:p>
            <a:fld id="{013FC40D-6FB9-1648-B027-EAD4E7DC4F2C}" type="slidenum">
              <a:rPr lang="ru-RU" smtClean="0"/>
              <a:pPr/>
              <a:t>7</a:t>
            </a:fld>
            <a:endParaRPr lang="ru-RU" dirty="0"/>
          </a:p>
        </p:txBody>
      </p:sp>
    </p:spTree>
    <p:extLst>
      <p:ext uri="{BB962C8B-B14F-4D97-AF65-F5344CB8AC3E}">
        <p14:creationId xmlns:p14="http://schemas.microsoft.com/office/powerpoint/2010/main" val="2460782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98372" y="4927517"/>
            <a:ext cx="5536099" cy="3525968"/>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dirty="0"/>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mod="1">
    <p:ext uri="{DCECCB84-F9BA-43D5-87BE-67443E8EF086}">
      <p15:sldGuideLst xmlns:p15="http://schemas.microsoft.com/office/powerpoint/2012/main">
        <p15:guide id="1" orient="horz" pos="2977" userDrawn="1">
          <p15:clr>
            <a:srgbClr val="FBAE40"/>
          </p15:clr>
        </p15:guide>
        <p15:guide id="2" pos="12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a:t>
            </a:r>
            <a:endParaRPr lang="en-US" dirty="0">
              <a:effectLst/>
              <a:latin typeface="Helvetica" charset="0"/>
            </a:endParaRPr>
          </a:p>
          <a:p>
            <a:endParaRPr lang="en-US" dirty="0">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dirty="0"/>
              <a:t>Click to add bulleted list</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dirty="0"/>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dirty="0"/>
              <a:t>Click to add bulleted list</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dirty="0"/>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r>
              <a:rPr lang="en-US" dirty="0">
                <a:effectLst/>
                <a:latin typeface="Helvetica" charset="0"/>
              </a:rPr>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a:t>
            </a:r>
            <a:endParaRPr lang="en-US" dirty="0">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dirty="0"/>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dirty="0"/>
              <a:t>CLICK TO EDIT SUBHEAD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dirty="0"/>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dirty="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dirty="0"/>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Or, drag a photo on to this box.</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dirty="0"/>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dirty="0"/>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E6667E11-21B5-5643-A366-C2095A2E9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7076" y="4913960"/>
            <a:ext cx="5578912"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dirty="0"/>
              <a:t>Click to </a:t>
            </a:r>
            <a:r>
              <a:rPr lang="en-US"/>
              <a:t>edit Headline</a:t>
            </a:r>
            <a:endParaRPr lang="en-US" dirty="0"/>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dirty="0"/>
              <a:t>Click to add bulleted list</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dirty="0"/>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Or, drag your photo on to this box. </a:t>
            </a:r>
            <a:br>
              <a:rPr lang="en-US" dirty="0"/>
            </a:br>
            <a:r>
              <a:rPr lang="en-US" dirty="0"/>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dirty="0"/>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dirty="0"/>
              <a:t>Click to add text</a:t>
            </a:r>
            <a:endParaRPr lang="ru-RU" dirty="0"/>
          </a:p>
        </p:txBody>
      </p:sp>
      <p:pic>
        <p:nvPicPr>
          <p:cNvPr id="4" name="Picture 3">
            <a:extLst>
              <a:ext uri="{FF2B5EF4-FFF2-40B4-BE49-F238E27FC236}">
                <a16:creationId xmlns:a16="http://schemas.microsoft.com/office/drawing/2014/main" id="{0BFD00D4-5040-2048-9891-F59812A2EF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9080" y="3152422"/>
            <a:ext cx="6207427" cy="395354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8" name="Picture 7">
            <a:extLst>
              <a:ext uri="{FF2B5EF4-FFF2-40B4-BE49-F238E27FC236}">
                <a16:creationId xmlns:a16="http://schemas.microsoft.com/office/drawing/2014/main" id="{35247386-28DE-7E47-97E0-7C2CCC4B9D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50857" y="5021792"/>
            <a:ext cx="5578912" cy="3553236"/>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D764C4B9-CB78-7A46-B21D-7CFDF0591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9080" y="3131171"/>
            <a:ext cx="6207427" cy="395354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dirty="0"/>
              <a:t>Click icon to add photo.</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dirty="0"/>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6" name="Picture 5">
            <a:extLst>
              <a:ext uri="{FF2B5EF4-FFF2-40B4-BE49-F238E27FC236}">
                <a16:creationId xmlns:a16="http://schemas.microsoft.com/office/drawing/2014/main" id="{DBFA3730-6395-AC44-82F6-18C947DD89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0857" y="5021791"/>
            <a:ext cx="5578912" cy="3553236"/>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6B5D21FE-C51C-FF4E-9798-03F4F2AED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0857" y="5021791"/>
            <a:ext cx="5578912" cy="3553236"/>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02A9202C-A63A-6641-9A83-07FDBB38A4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9080" y="3030225"/>
            <a:ext cx="6207427" cy="395354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dirty="0"/>
              <a:t>Click to add bulleted list</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suntiusdae</a:t>
            </a:r>
            <a:r>
              <a:rPr lang="en-US" dirty="0"/>
              <a:t> </a:t>
            </a:r>
            <a:r>
              <a:rPr lang="en-US" dirty="0" err="1"/>
              <a:t>nihicidem</a:t>
            </a:r>
            <a:r>
              <a:rPr lang="en-US" dirty="0"/>
              <a:t> rem.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arum </a:t>
            </a:r>
            <a:r>
              <a:rPr lang="en-US" dirty="0" err="1"/>
              <a:t>sapicimus</a:t>
            </a:r>
            <a:r>
              <a:rPr lang="en-US" dirty="0"/>
              <a:t> </a:t>
            </a:r>
            <a:r>
              <a:rPr lang="en-US" dirty="0" err="1"/>
              <a:t>apidi</a:t>
            </a:r>
            <a:r>
              <a:rPr lang="en-US" dirty="0"/>
              <a:t> </a:t>
            </a:r>
            <a:r>
              <a:rPr lang="en-US" dirty="0" err="1"/>
              <a:t>occates</a:t>
            </a:r>
            <a:r>
              <a:rPr lang="en-US" dirty="0"/>
              <a:t> quae ne </a:t>
            </a:r>
            <a:r>
              <a:rPr lang="en-US" dirty="0" err="1"/>
              <a:t>porem</a:t>
            </a:r>
            <a:r>
              <a:rPr lang="en-US" dirty="0"/>
              <a:t> </a:t>
            </a:r>
            <a:r>
              <a:rPr lang="en-US" dirty="0" err="1"/>
              <a:t>quis</a:t>
            </a:r>
            <a:r>
              <a:rPr lang="en-US" dirty="0"/>
              <a:t> sum quae et et </a:t>
            </a:r>
            <a:r>
              <a:rPr lang="en-US" dirty="0" err="1"/>
              <a:t>libus</a:t>
            </a:r>
            <a:r>
              <a:rPr lang="en-US" dirty="0"/>
              <a:t> </a:t>
            </a:r>
            <a:r>
              <a:rPr lang="en-US" dirty="0" err="1"/>
              <a:t>quis</a:t>
            </a:r>
            <a:r>
              <a:rPr lang="en-US" dirty="0"/>
              <a:t> et lit </a:t>
            </a:r>
            <a:r>
              <a:rPr lang="en-US" dirty="0" err="1"/>
              <a:t>repra</a:t>
            </a:r>
            <a:r>
              <a:rPr lang="en-US" dirty="0"/>
              <a:t> </a:t>
            </a:r>
            <a:r>
              <a:rPr lang="en-US" dirty="0" err="1"/>
              <a:t>nat</a:t>
            </a:r>
            <a:r>
              <a:rPr lang="en-US" dirty="0"/>
              <a:t> </a:t>
            </a:r>
            <a:r>
              <a:rPr lang="en-US" dirty="0" err="1"/>
              <a:t>ventios</a:t>
            </a:r>
            <a:r>
              <a:rPr lang="en-US" dirty="0"/>
              <a:t> </a:t>
            </a:r>
            <a:r>
              <a:rPr lang="en-US" dirty="0" err="1"/>
              <a:t>nonsectatio</a:t>
            </a:r>
            <a:r>
              <a:rPr lang="en-US" dirty="0"/>
              <a:t> </a:t>
            </a:r>
            <a:r>
              <a:rPr lang="en-US" dirty="0" err="1"/>
              <a:t>venis</a:t>
            </a:r>
            <a:r>
              <a:rPr lang="en-US" dirty="0"/>
              <a:t> ate non nus.</a:t>
            </a:r>
          </a:p>
        </p:txBody>
      </p:sp>
      <p:sp>
        <p:nvSpPr>
          <p:cNvPr id="5"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dirty="0"/>
              <a:t>Click to add bulleted list</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dirty="0"/>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dirty="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dirty="0"/>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dirty="0"/>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dirty="0"/>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dirty="0"/>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6D13-784C-8F45-8B57-749D812F7741}"/>
              </a:ext>
            </a:extLst>
          </p:cNvPr>
          <p:cNvSpPr>
            <a:spLocks noGrp="1"/>
          </p:cNvSpPr>
          <p:nvPr>
            <p:ph type="title"/>
          </p:nvPr>
        </p:nvSpPr>
        <p:spPr>
          <a:xfrm>
            <a:off x="12120786" y="3226272"/>
            <a:ext cx="10297144" cy="4039567"/>
          </a:xfrm>
        </p:spPr>
        <p:txBody>
          <a:bodyPr/>
          <a:lstStyle/>
          <a:p>
            <a:r>
              <a:rPr lang="en-US" dirty="0"/>
              <a:t>Statistical Modeling: The two cultures</a:t>
            </a:r>
          </a:p>
        </p:txBody>
      </p:sp>
      <p:sp>
        <p:nvSpPr>
          <p:cNvPr id="3" name="Text Placeholder 2">
            <a:extLst>
              <a:ext uri="{FF2B5EF4-FFF2-40B4-BE49-F238E27FC236}">
                <a16:creationId xmlns:a16="http://schemas.microsoft.com/office/drawing/2014/main" id="{F7D0B5AD-07E5-8D4E-A75A-4F63F023E207}"/>
              </a:ext>
            </a:extLst>
          </p:cNvPr>
          <p:cNvSpPr>
            <a:spLocks noGrp="1"/>
          </p:cNvSpPr>
          <p:nvPr>
            <p:ph type="body" sz="quarter" idx="10"/>
          </p:nvPr>
        </p:nvSpPr>
        <p:spPr/>
        <p:txBody>
          <a:bodyPr/>
          <a:lstStyle/>
          <a:p>
            <a:r>
              <a:rPr lang="en-US" dirty="0"/>
              <a:t>By Gavin Whitesitt</a:t>
            </a:r>
          </a:p>
        </p:txBody>
      </p:sp>
    </p:spTree>
    <p:extLst>
      <p:ext uri="{BB962C8B-B14F-4D97-AF65-F5344CB8AC3E}">
        <p14:creationId xmlns:p14="http://schemas.microsoft.com/office/powerpoint/2010/main" val="10314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4B3231-0214-4358-B60F-1D337F8F7328}"/>
              </a:ext>
            </a:extLst>
          </p:cNvPr>
          <p:cNvSpPr>
            <a:spLocks noGrp="1"/>
          </p:cNvSpPr>
          <p:nvPr>
            <p:ph type="title"/>
          </p:nvPr>
        </p:nvSpPr>
        <p:spPr>
          <a:xfrm>
            <a:off x="1319783" y="462576"/>
            <a:ext cx="21032788" cy="1218282"/>
          </a:xfrm>
        </p:spPr>
        <p:txBody>
          <a:bodyPr/>
          <a:lstStyle/>
          <a:p>
            <a:r>
              <a:rPr lang="en-US" dirty="0"/>
              <a:t>Questions to ponder</a:t>
            </a:r>
          </a:p>
        </p:txBody>
      </p:sp>
      <p:sp>
        <p:nvSpPr>
          <p:cNvPr id="5" name="Text Placeholder 4">
            <a:extLst>
              <a:ext uri="{FF2B5EF4-FFF2-40B4-BE49-F238E27FC236}">
                <a16:creationId xmlns:a16="http://schemas.microsoft.com/office/drawing/2014/main" id="{7003D6AC-DC49-4789-84B3-44C862AA0616}"/>
              </a:ext>
            </a:extLst>
          </p:cNvPr>
          <p:cNvSpPr>
            <a:spLocks noGrp="1"/>
          </p:cNvSpPr>
          <p:nvPr>
            <p:ph type="body" sz="quarter" idx="12"/>
          </p:nvPr>
        </p:nvSpPr>
        <p:spPr>
          <a:xfrm>
            <a:off x="1860125" y="3658394"/>
            <a:ext cx="10363200" cy="6724148"/>
          </a:xfrm>
        </p:spPr>
        <p:txBody>
          <a:bodyPr/>
          <a:lstStyle/>
          <a:p>
            <a:pPr>
              <a:spcBef>
                <a:spcPts val="4200"/>
              </a:spcBef>
            </a:pPr>
            <a:r>
              <a:rPr lang="en-US" sz="5400" dirty="0"/>
              <a:t>Can the question asked be answered with the data available?</a:t>
            </a:r>
          </a:p>
          <a:p>
            <a:pPr>
              <a:spcBef>
                <a:spcPts val="4200"/>
              </a:spcBef>
            </a:pPr>
            <a:r>
              <a:rPr lang="en-US" sz="5400" dirty="0"/>
              <a:t>Is inference justified when entire population is used as sample?</a:t>
            </a:r>
          </a:p>
          <a:p>
            <a:pPr>
              <a:spcBef>
                <a:spcPts val="4200"/>
              </a:spcBef>
            </a:pPr>
            <a:r>
              <a:rPr lang="en-US" sz="5400" dirty="0"/>
              <a:t>Is it feasible that the data was generated by a linear model?</a:t>
            </a:r>
          </a:p>
          <a:p>
            <a:endParaRPr lang="en-US" dirty="0"/>
          </a:p>
        </p:txBody>
      </p:sp>
      <p:pic>
        <p:nvPicPr>
          <p:cNvPr id="10" name="Picture 9" descr="A picture containing outdoor, animal&#10;&#10;Description automatically generated">
            <a:extLst>
              <a:ext uri="{FF2B5EF4-FFF2-40B4-BE49-F238E27FC236}">
                <a16:creationId xmlns:a16="http://schemas.microsoft.com/office/drawing/2014/main" id="{EC2321EF-CC75-42B5-817F-CF29AD196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6994" y="2439194"/>
            <a:ext cx="5698681" cy="7647478"/>
          </a:xfrm>
          <a:prstGeom prst="rect">
            <a:avLst/>
          </a:prstGeom>
        </p:spPr>
      </p:pic>
    </p:spTree>
    <p:extLst>
      <p:ext uri="{BB962C8B-B14F-4D97-AF65-F5344CB8AC3E}">
        <p14:creationId xmlns:p14="http://schemas.microsoft.com/office/powerpoint/2010/main" val="260244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47CBD5-E996-41EB-A5A1-7D2C42D78A55}"/>
              </a:ext>
            </a:extLst>
          </p:cNvPr>
          <p:cNvSpPr>
            <a:spLocks noGrp="1"/>
          </p:cNvSpPr>
          <p:nvPr>
            <p:ph type="title"/>
          </p:nvPr>
        </p:nvSpPr>
        <p:spPr/>
        <p:txBody>
          <a:bodyPr/>
          <a:lstStyle/>
          <a:p>
            <a:r>
              <a:rPr lang="en-US" dirty="0"/>
              <a:t>Rashomon</a:t>
            </a:r>
          </a:p>
        </p:txBody>
      </p:sp>
      <p:sp>
        <p:nvSpPr>
          <p:cNvPr id="4" name="Text Placeholder 3">
            <a:extLst>
              <a:ext uri="{FF2B5EF4-FFF2-40B4-BE49-F238E27FC236}">
                <a16:creationId xmlns:a16="http://schemas.microsoft.com/office/drawing/2014/main" id="{729FD235-4B58-4E12-B58A-850A7916F9A8}"/>
              </a:ext>
            </a:extLst>
          </p:cNvPr>
          <p:cNvSpPr>
            <a:spLocks noGrp="1"/>
          </p:cNvSpPr>
          <p:nvPr>
            <p:ph type="body" sz="quarter" idx="10"/>
          </p:nvPr>
        </p:nvSpPr>
        <p:spPr/>
        <p:txBody>
          <a:bodyPr/>
          <a:lstStyle/>
          <a:p>
            <a:r>
              <a:rPr lang="en-US" dirty="0"/>
              <a:t>the multiplicity of good models</a:t>
            </a:r>
          </a:p>
        </p:txBody>
      </p:sp>
      <p:sp>
        <p:nvSpPr>
          <p:cNvPr id="5" name="Text Placeholder 4">
            <a:extLst>
              <a:ext uri="{FF2B5EF4-FFF2-40B4-BE49-F238E27FC236}">
                <a16:creationId xmlns:a16="http://schemas.microsoft.com/office/drawing/2014/main" id="{3CFC3237-5853-4858-9FFC-DB0819BEA7F7}"/>
              </a:ext>
            </a:extLst>
          </p:cNvPr>
          <p:cNvSpPr>
            <a:spLocks noGrp="1"/>
          </p:cNvSpPr>
          <p:nvPr>
            <p:ph type="body" sz="quarter" idx="12"/>
          </p:nvPr>
        </p:nvSpPr>
        <p:spPr>
          <a:xfrm>
            <a:off x="1318989" y="6020594"/>
            <a:ext cx="12115800" cy="8365623"/>
          </a:xfrm>
        </p:spPr>
        <p:txBody>
          <a:bodyPr/>
          <a:lstStyle/>
          <a:p>
            <a:r>
              <a:rPr lang="en-US" dirty="0"/>
              <a:t>Based off of 1950 Japanese Film.</a:t>
            </a:r>
          </a:p>
          <a:p>
            <a:r>
              <a:rPr lang="en-US" dirty="0"/>
              <a:t>Each eyewitness to crime gives vastly different stories</a:t>
            </a:r>
          </a:p>
          <a:p>
            <a:r>
              <a:rPr lang="en-US" dirty="0"/>
              <a:t>there is often a multitude of different descriptions [equations </a:t>
            </a:r>
            <a:r>
              <a:rPr lang="en-US" dirty="0" err="1"/>
              <a:t>fx</a:t>
            </a:r>
            <a:r>
              <a:rPr lang="en-US" dirty="0"/>
              <a:t>] in a class of functions giving about the same minimum error rate</a:t>
            </a:r>
          </a:p>
          <a:p>
            <a:r>
              <a:rPr lang="en-US" dirty="0"/>
              <a:t>Aggregating over a large set of competing models can reduce the </a:t>
            </a:r>
            <a:r>
              <a:rPr lang="en-US" dirty="0" err="1"/>
              <a:t>nonuniqueness</a:t>
            </a:r>
            <a:r>
              <a:rPr lang="en-US" dirty="0"/>
              <a:t> while improving accuracy</a:t>
            </a:r>
          </a:p>
        </p:txBody>
      </p:sp>
      <p:pic>
        <p:nvPicPr>
          <p:cNvPr id="7" name="Picture 6">
            <a:extLst>
              <a:ext uri="{FF2B5EF4-FFF2-40B4-BE49-F238E27FC236}">
                <a16:creationId xmlns:a16="http://schemas.microsoft.com/office/drawing/2014/main" id="{9C443082-94D0-45EB-99C4-3CEDBE1F4175}"/>
              </a:ext>
            </a:extLst>
          </p:cNvPr>
          <p:cNvPicPr>
            <a:picLocks noChangeAspect="1"/>
          </p:cNvPicPr>
          <p:nvPr/>
        </p:nvPicPr>
        <p:blipFill rotWithShape="1">
          <a:blip r:embed="rId2">
            <a:extLst>
              <a:ext uri="{28A0092B-C50C-407E-A947-70E740481C1C}">
                <a14:useLocalDpi xmlns:a14="http://schemas.microsoft.com/office/drawing/2010/main" val="0"/>
              </a:ext>
            </a:extLst>
          </a:blip>
          <a:srcRect l="3429" t="2817" r="4001"/>
          <a:stretch/>
        </p:blipFill>
        <p:spPr>
          <a:xfrm>
            <a:off x="16873314" y="3148339"/>
            <a:ext cx="6553200" cy="9159776"/>
          </a:xfrm>
          <a:prstGeom prst="rect">
            <a:avLst/>
          </a:prstGeom>
          <a:ln>
            <a:noFill/>
          </a:ln>
          <a:effectLst>
            <a:softEdge rad="112500"/>
          </a:effectLst>
        </p:spPr>
      </p:pic>
    </p:spTree>
    <p:extLst>
      <p:ext uri="{BB962C8B-B14F-4D97-AF65-F5344CB8AC3E}">
        <p14:creationId xmlns:p14="http://schemas.microsoft.com/office/powerpoint/2010/main" val="276484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08B1E-88A0-474E-8911-77A30221B314}"/>
              </a:ext>
            </a:extLst>
          </p:cNvPr>
          <p:cNvSpPr>
            <a:spLocks noGrp="1"/>
          </p:cNvSpPr>
          <p:nvPr>
            <p:ph type="title"/>
          </p:nvPr>
        </p:nvSpPr>
        <p:spPr/>
        <p:txBody>
          <a:bodyPr/>
          <a:lstStyle/>
          <a:p>
            <a:r>
              <a:rPr lang="en-US" dirty="0"/>
              <a:t>Occam</a:t>
            </a:r>
          </a:p>
        </p:txBody>
      </p:sp>
      <p:sp>
        <p:nvSpPr>
          <p:cNvPr id="4" name="Text Placeholder 3">
            <a:extLst>
              <a:ext uri="{FF2B5EF4-FFF2-40B4-BE49-F238E27FC236}">
                <a16:creationId xmlns:a16="http://schemas.microsoft.com/office/drawing/2014/main" id="{3BB8B6D9-3864-41C4-B5C8-FD1A47745167}"/>
              </a:ext>
            </a:extLst>
          </p:cNvPr>
          <p:cNvSpPr>
            <a:spLocks noGrp="1"/>
          </p:cNvSpPr>
          <p:nvPr>
            <p:ph type="body" sz="quarter" idx="10"/>
          </p:nvPr>
        </p:nvSpPr>
        <p:spPr/>
        <p:txBody>
          <a:bodyPr/>
          <a:lstStyle/>
          <a:p>
            <a:r>
              <a:rPr lang="en-US" dirty="0"/>
              <a:t>the conflict between simplicity and accuracy</a:t>
            </a:r>
          </a:p>
        </p:txBody>
      </p:sp>
      <p:pic>
        <p:nvPicPr>
          <p:cNvPr id="7" name="Picture 6">
            <a:extLst>
              <a:ext uri="{FF2B5EF4-FFF2-40B4-BE49-F238E27FC236}">
                <a16:creationId xmlns:a16="http://schemas.microsoft.com/office/drawing/2014/main" id="{BB9A9B09-14D7-4FA7-B67C-E278DE8D5346}"/>
              </a:ext>
            </a:extLst>
          </p:cNvPr>
          <p:cNvPicPr>
            <a:picLocks noChangeAspect="1"/>
          </p:cNvPicPr>
          <p:nvPr/>
        </p:nvPicPr>
        <p:blipFill rotWithShape="1">
          <a:blip r:embed="rId2">
            <a:extLst>
              <a:ext uri="{28A0092B-C50C-407E-A947-70E740481C1C}">
                <a14:useLocalDpi xmlns:a14="http://schemas.microsoft.com/office/drawing/2010/main" val="0"/>
              </a:ext>
            </a:extLst>
          </a:blip>
          <a:srcRect l="23967" t="161" r="26534" b="-161"/>
          <a:stretch/>
        </p:blipFill>
        <p:spPr>
          <a:xfrm>
            <a:off x="13768170" y="5787137"/>
            <a:ext cx="8557072" cy="5620856"/>
          </a:xfrm>
          <a:prstGeom prst="rect">
            <a:avLst/>
          </a:prstGeom>
          <a:ln>
            <a:noFill/>
          </a:ln>
          <a:effectLst>
            <a:softEdge rad="112500"/>
          </a:effectLst>
        </p:spPr>
      </p:pic>
      <p:sp>
        <p:nvSpPr>
          <p:cNvPr id="8" name="TextBox 7">
            <a:extLst>
              <a:ext uri="{FF2B5EF4-FFF2-40B4-BE49-F238E27FC236}">
                <a16:creationId xmlns:a16="http://schemas.microsoft.com/office/drawing/2014/main" id="{3EB778D3-54F2-4173-A43B-C087871A0DAD}"/>
              </a:ext>
            </a:extLst>
          </p:cNvPr>
          <p:cNvSpPr txBox="1"/>
          <p:nvPr/>
        </p:nvSpPr>
        <p:spPr>
          <a:xfrm>
            <a:off x="1276315" y="6096794"/>
            <a:ext cx="9621079" cy="6740307"/>
          </a:xfrm>
          <a:prstGeom prst="rect">
            <a:avLst/>
          </a:prstGeom>
          <a:noFill/>
        </p:spPr>
        <p:txBody>
          <a:bodyPr wrap="square" rtlCol="0">
            <a:spAutoFit/>
          </a:bodyPr>
          <a:lstStyle/>
          <a:p>
            <a:r>
              <a:rPr lang="en-US" dirty="0"/>
              <a:t>Occam’s Razor is usually interpreted to mean that simpler is better.</a:t>
            </a:r>
          </a:p>
          <a:p>
            <a:endParaRPr lang="en-US" dirty="0"/>
          </a:p>
          <a:p>
            <a:r>
              <a:rPr lang="en-US" dirty="0"/>
              <a:t>Unfortunately, in prediction, accuracy and simplicity (interpretability) are often in conflict</a:t>
            </a:r>
          </a:p>
          <a:p>
            <a:endParaRPr lang="en-US" dirty="0"/>
          </a:p>
          <a:p>
            <a:r>
              <a:rPr lang="en-US" dirty="0"/>
              <a:t>“The goal is not interpretability, but accurate information.” - </a:t>
            </a:r>
            <a:r>
              <a:rPr lang="en-US" dirty="0" err="1"/>
              <a:t>Brieman</a:t>
            </a:r>
            <a:endParaRPr lang="en-US" b="1" dirty="0"/>
          </a:p>
        </p:txBody>
      </p:sp>
    </p:spTree>
    <p:extLst>
      <p:ext uri="{BB962C8B-B14F-4D97-AF65-F5344CB8AC3E}">
        <p14:creationId xmlns:p14="http://schemas.microsoft.com/office/powerpoint/2010/main" val="68033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88E76-BBF7-4B00-802C-8E8869EA08B1}"/>
              </a:ext>
            </a:extLst>
          </p:cNvPr>
          <p:cNvSpPr>
            <a:spLocks noGrp="1"/>
          </p:cNvSpPr>
          <p:nvPr>
            <p:ph type="title"/>
          </p:nvPr>
        </p:nvSpPr>
        <p:spPr/>
        <p:txBody>
          <a:bodyPr/>
          <a:lstStyle/>
          <a:p>
            <a:r>
              <a:rPr lang="en-US" dirty="0"/>
              <a:t>Bellman</a:t>
            </a:r>
          </a:p>
        </p:txBody>
      </p:sp>
      <p:sp>
        <p:nvSpPr>
          <p:cNvPr id="4" name="Text Placeholder 3">
            <a:extLst>
              <a:ext uri="{FF2B5EF4-FFF2-40B4-BE49-F238E27FC236}">
                <a16:creationId xmlns:a16="http://schemas.microsoft.com/office/drawing/2014/main" id="{C368A43D-8BCF-47EC-9343-3BC4C541AB9C}"/>
              </a:ext>
            </a:extLst>
          </p:cNvPr>
          <p:cNvSpPr>
            <a:spLocks noGrp="1"/>
          </p:cNvSpPr>
          <p:nvPr>
            <p:ph type="body" sz="quarter" idx="10"/>
          </p:nvPr>
        </p:nvSpPr>
        <p:spPr/>
        <p:txBody>
          <a:bodyPr/>
          <a:lstStyle/>
          <a:p>
            <a:r>
              <a:rPr lang="en-US" dirty="0"/>
              <a:t>Dimensionality curse or blessing?</a:t>
            </a:r>
          </a:p>
        </p:txBody>
      </p:sp>
      <p:sp>
        <p:nvSpPr>
          <p:cNvPr id="5" name="Text Placeholder 4">
            <a:extLst>
              <a:ext uri="{FF2B5EF4-FFF2-40B4-BE49-F238E27FC236}">
                <a16:creationId xmlns:a16="http://schemas.microsoft.com/office/drawing/2014/main" id="{487429EE-C1FF-4BAF-8635-EE8897A8EFDF}"/>
              </a:ext>
            </a:extLst>
          </p:cNvPr>
          <p:cNvSpPr>
            <a:spLocks noGrp="1"/>
          </p:cNvSpPr>
          <p:nvPr>
            <p:ph type="body" sz="quarter" idx="12"/>
          </p:nvPr>
        </p:nvSpPr>
        <p:spPr>
          <a:xfrm>
            <a:off x="1311316" y="5195903"/>
            <a:ext cx="8747878" cy="6685676"/>
          </a:xfrm>
        </p:spPr>
        <p:txBody>
          <a:bodyPr/>
          <a:lstStyle/>
          <a:p>
            <a:r>
              <a:rPr lang="en-US" dirty="0"/>
              <a:t>William Cleveland, one of the fathers of residual analysis, admitted that residual analysis could not uncover lack of fit in more than four to five dimensions.</a:t>
            </a:r>
          </a:p>
          <a:p>
            <a:r>
              <a:rPr lang="en-US" dirty="0"/>
              <a:t>Data Modeling Culture: variable deletion advised. “high dimensionality is dangerous”</a:t>
            </a:r>
          </a:p>
          <a:p>
            <a:r>
              <a:rPr lang="en-US" dirty="0"/>
              <a:t>Algorithmic models often perform better when given more features. Most algorithms are “feature hungry”</a:t>
            </a:r>
          </a:p>
        </p:txBody>
      </p:sp>
      <p:pic>
        <p:nvPicPr>
          <p:cNvPr id="7" name="Picture 6">
            <a:extLst>
              <a:ext uri="{FF2B5EF4-FFF2-40B4-BE49-F238E27FC236}">
                <a16:creationId xmlns:a16="http://schemas.microsoft.com/office/drawing/2014/main" id="{0557253A-E7DD-4112-B3B5-79F1219B5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6944" y="2362994"/>
            <a:ext cx="7147560" cy="10668000"/>
          </a:xfrm>
          <a:prstGeom prst="rect">
            <a:avLst/>
          </a:prstGeom>
          <a:ln>
            <a:noFill/>
          </a:ln>
          <a:effectLst>
            <a:softEdge rad="112500"/>
          </a:effectLst>
        </p:spPr>
      </p:pic>
    </p:spTree>
    <p:extLst>
      <p:ext uri="{BB962C8B-B14F-4D97-AF65-F5344CB8AC3E}">
        <p14:creationId xmlns:p14="http://schemas.microsoft.com/office/powerpoint/2010/main" val="161503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5F6C97-A40E-4845-9842-F65D8785C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994" y="-1675606"/>
            <a:ext cx="19659600" cy="14744701"/>
          </a:xfrm>
          <a:prstGeom prst="rect">
            <a:avLst/>
          </a:prstGeom>
          <a:ln w="6350000">
            <a:solidFill>
              <a:schemeClr val="accent6"/>
            </a:solidFill>
          </a:ln>
        </p:spPr>
      </p:pic>
    </p:spTree>
    <p:extLst>
      <p:ext uri="{BB962C8B-B14F-4D97-AF65-F5344CB8AC3E}">
        <p14:creationId xmlns:p14="http://schemas.microsoft.com/office/powerpoint/2010/main" val="161059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794B7-7449-4675-830F-CA3D09F0CA80}"/>
              </a:ext>
            </a:extLst>
          </p:cNvPr>
          <p:cNvSpPr>
            <a:spLocks noGrp="1"/>
          </p:cNvSpPr>
          <p:nvPr>
            <p:ph type="title"/>
          </p:nvPr>
        </p:nvSpPr>
        <p:spPr>
          <a:xfrm>
            <a:off x="991394" y="1977333"/>
            <a:ext cx="21032788" cy="1218282"/>
          </a:xfrm>
        </p:spPr>
        <p:txBody>
          <a:bodyPr/>
          <a:lstStyle/>
          <a:p>
            <a:r>
              <a:rPr lang="en-US" dirty="0"/>
              <a:t>Understanding Reality</a:t>
            </a:r>
          </a:p>
        </p:txBody>
      </p:sp>
      <p:grpSp>
        <p:nvGrpSpPr>
          <p:cNvPr id="6" name="Group 5">
            <a:extLst>
              <a:ext uri="{FF2B5EF4-FFF2-40B4-BE49-F238E27FC236}">
                <a16:creationId xmlns:a16="http://schemas.microsoft.com/office/drawing/2014/main" id="{B0234B9C-3B54-4AA0-ADB9-218B58EE450E}"/>
              </a:ext>
            </a:extLst>
          </p:cNvPr>
          <p:cNvGrpSpPr/>
          <p:nvPr/>
        </p:nvGrpSpPr>
        <p:grpSpPr>
          <a:xfrm>
            <a:off x="5088598" y="3546967"/>
            <a:ext cx="14208392" cy="1719069"/>
            <a:chOff x="12930879" y="4811874"/>
            <a:chExt cx="8343285" cy="709144"/>
          </a:xfrm>
        </p:grpSpPr>
        <p:sp>
          <p:nvSpPr>
            <p:cNvPr id="7" name="TextBox 6">
              <a:extLst>
                <a:ext uri="{FF2B5EF4-FFF2-40B4-BE49-F238E27FC236}">
                  <a16:creationId xmlns:a16="http://schemas.microsoft.com/office/drawing/2014/main" id="{5AB28125-1E4F-4F04-A8DB-9A08DC303D4C}"/>
                </a:ext>
              </a:extLst>
            </p:cNvPr>
            <p:cNvSpPr txBox="1"/>
            <p:nvPr/>
          </p:nvSpPr>
          <p:spPr>
            <a:xfrm>
              <a:off x="15738402" y="4873508"/>
              <a:ext cx="2699341" cy="647510"/>
            </a:xfrm>
            <a:prstGeom prst="rect">
              <a:avLst/>
            </a:prstGeom>
            <a:noFill/>
            <a:ln>
              <a:solidFill>
                <a:schemeClr val="tx1"/>
              </a:solidFill>
            </a:ln>
          </p:spPr>
          <p:txBody>
            <a:bodyPr wrap="square" rtlCol="0">
              <a:spAutoFit/>
            </a:bodyPr>
            <a:lstStyle/>
            <a:p>
              <a:pPr algn="ctr"/>
              <a:r>
                <a:rPr lang="en-US" sz="9600" dirty="0"/>
                <a:t>nature</a:t>
              </a:r>
            </a:p>
          </p:txBody>
        </p:sp>
        <p:sp>
          <p:nvSpPr>
            <p:cNvPr id="8" name="TextBox 7">
              <a:extLst>
                <a:ext uri="{FF2B5EF4-FFF2-40B4-BE49-F238E27FC236}">
                  <a16:creationId xmlns:a16="http://schemas.microsoft.com/office/drawing/2014/main" id="{62DB38FD-2FBD-452C-A603-7908C75A2D13}"/>
                </a:ext>
              </a:extLst>
            </p:cNvPr>
            <p:cNvSpPr txBox="1"/>
            <p:nvPr/>
          </p:nvSpPr>
          <p:spPr>
            <a:xfrm>
              <a:off x="20852275" y="4868279"/>
              <a:ext cx="421889" cy="647510"/>
            </a:xfrm>
            <a:prstGeom prst="rect">
              <a:avLst/>
            </a:prstGeom>
            <a:noFill/>
          </p:spPr>
          <p:txBody>
            <a:bodyPr wrap="none" rtlCol="0">
              <a:spAutoFit/>
            </a:bodyPr>
            <a:lstStyle/>
            <a:p>
              <a:r>
                <a:rPr lang="en-US" sz="9600" dirty="0"/>
                <a:t>x</a:t>
              </a:r>
            </a:p>
          </p:txBody>
        </p:sp>
        <p:sp>
          <p:nvSpPr>
            <p:cNvPr id="9" name="TextBox 8">
              <a:extLst>
                <a:ext uri="{FF2B5EF4-FFF2-40B4-BE49-F238E27FC236}">
                  <a16:creationId xmlns:a16="http://schemas.microsoft.com/office/drawing/2014/main" id="{3A9A26C3-2E25-499C-9680-CAF932DD1C3A}"/>
                </a:ext>
              </a:extLst>
            </p:cNvPr>
            <p:cNvSpPr txBox="1"/>
            <p:nvPr/>
          </p:nvSpPr>
          <p:spPr>
            <a:xfrm>
              <a:off x="12930879" y="4811874"/>
              <a:ext cx="436009" cy="647510"/>
            </a:xfrm>
            <a:prstGeom prst="rect">
              <a:avLst/>
            </a:prstGeom>
            <a:noFill/>
          </p:spPr>
          <p:txBody>
            <a:bodyPr wrap="none" rtlCol="0">
              <a:spAutoFit/>
            </a:bodyPr>
            <a:lstStyle/>
            <a:p>
              <a:r>
                <a:rPr lang="en-US" sz="9600" dirty="0"/>
                <a:t>y</a:t>
              </a:r>
            </a:p>
          </p:txBody>
        </p:sp>
        <p:cxnSp>
          <p:nvCxnSpPr>
            <p:cNvPr id="10" name="Straight Arrow Connector 9">
              <a:extLst>
                <a:ext uri="{FF2B5EF4-FFF2-40B4-BE49-F238E27FC236}">
                  <a16:creationId xmlns:a16="http://schemas.microsoft.com/office/drawing/2014/main" id="{BB050019-033E-4185-938D-0A8C1FD3C921}"/>
                </a:ext>
              </a:extLst>
            </p:cNvPr>
            <p:cNvCxnSpPr/>
            <p:nvPr/>
          </p:nvCxnSpPr>
          <p:spPr>
            <a:xfrm flipH="1">
              <a:off x="18926745" y="5187828"/>
              <a:ext cx="128821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996A688B-6E7A-4B23-A62E-B1A2CCC317CB}"/>
                </a:ext>
              </a:extLst>
            </p:cNvPr>
            <p:cNvCxnSpPr/>
            <p:nvPr/>
          </p:nvCxnSpPr>
          <p:spPr>
            <a:xfrm flipH="1">
              <a:off x="14030343" y="5197263"/>
              <a:ext cx="128821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21" name="Group 20">
            <a:extLst>
              <a:ext uri="{FF2B5EF4-FFF2-40B4-BE49-F238E27FC236}">
                <a16:creationId xmlns:a16="http://schemas.microsoft.com/office/drawing/2014/main" id="{E071526A-EF46-4A78-9FD2-8C0314B3D13D}"/>
              </a:ext>
            </a:extLst>
          </p:cNvPr>
          <p:cNvGrpSpPr/>
          <p:nvPr/>
        </p:nvGrpSpPr>
        <p:grpSpPr>
          <a:xfrm>
            <a:off x="11808848" y="6296881"/>
            <a:ext cx="11028099" cy="6917436"/>
            <a:chOff x="1140089" y="6690533"/>
            <a:chExt cx="11028099" cy="6917436"/>
          </a:xfrm>
        </p:grpSpPr>
        <p:sp>
          <p:nvSpPr>
            <p:cNvPr id="14" name="Text Placeholder 4">
              <a:extLst>
                <a:ext uri="{FF2B5EF4-FFF2-40B4-BE49-F238E27FC236}">
                  <a16:creationId xmlns:a16="http://schemas.microsoft.com/office/drawing/2014/main" id="{33F94F5C-7870-4F17-8838-38520A9E9039}"/>
                </a:ext>
              </a:extLst>
            </p:cNvPr>
            <p:cNvSpPr txBox="1">
              <a:spLocks/>
            </p:cNvSpPr>
            <p:nvPr/>
          </p:nvSpPr>
          <p:spPr>
            <a:xfrm>
              <a:off x="1140089" y="8281639"/>
              <a:ext cx="11028099" cy="5326330"/>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5"/>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000" dirty="0"/>
                <a:t>Prediction. To be able to predict what the responses are going to be to future input variables</a:t>
              </a:r>
            </a:p>
            <a:p>
              <a:r>
                <a:rPr lang="en-US" sz="4000" dirty="0"/>
                <a:t>Information. To extract some information about how nature is associating the response variables to the input variables.</a:t>
              </a:r>
            </a:p>
            <a:p>
              <a:endParaRPr lang="en-US" dirty="0"/>
            </a:p>
          </p:txBody>
        </p:sp>
        <p:sp>
          <p:nvSpPr>
            <p:cNvPr id="16" name="Rectangle 15">
              <a:extLst>
                <a:ext uri="{FF2B5EF4-FFF2-40B4-BE49-F238E27FC236}">
                  <a16:creationId xmlns:a16="http://schemas.microsoft.com/office/drawing/2014/main" id="{1413E065-97CB-4862-80B1-47B9547D0065}"/>
                </a:ext>
              </a:extLst>
            </p:cNvPr>
            <p:cNvSpPr/>
            <p:nvPr/>
          </p:nvSpPr>
          <p:spPr>
            <a:xfrm>
              <a:off x="4632278" y="6690533"/>
              <a:ext cx="2840842" cy="1323439"/>
            </a:xfrm>
            <a:prstGeom prst="rect">
              <a:avLst/>
            </a:prstGeom>
            <a:noFill/>
          </p:spPr>
          <p:txBody>
            <a:bodyPr wrap="none" lIns="91440" tIns="45720" rIns="91440" bIns="45720">
              <a:spAutoFit/>
            </a:bodyPr>
            <a:lstStyle/>
            <a:p>
              <a:pPr algn="ctr"/>
              <a:r>
                <a:rPr lang="en-US" sz="8000" b="1" cap="none" spc="0" dirty="0">
                  <a:ln w="0"/>
                  <a:solidFill>
                    <a:srgbClr val="F1B300"/>
                  </a:solidFill>
                  <a:effectLst>
                    <a:outerShdw blurRad="38100" dist="19050" dir="2700000" algn="tl" rotWithShape="0">
                      <a:schemeClr val="dk1">
                        <a:alpha val="40000"/>
                      </a:schemeClr>
                    </a:outerShdw>
                  </a:effectLst>
                </a:rPr>
                <a:t>Goals:</a:t>
              </a:r>
            </a:p>
          </p:txBody>
        </p:sp>
      </p:grpSp>
      <p:pic>
        <p:nvPicPr>
          <p:cNvPr id="19" name="chemical reaction gif">
            <a:hlinkClick r:id="" action="ppaction://media"/>
            <a:extLst>
              <a:ext uri="{FF2B5EF4-FFF2-40B4-BE49-F238E27FC236}">
                <a16:creationId xmlns:a16="http://schemas.microsoft.com/office/drawing/2014/main" id="{EE5847C5-A750-42B6-8495-D2268396A3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936" t="-495" r="-292" b="27946"/>
          <a:stretch/>
        </p:blipFill>
        <p:spPr>
          <a:xfrm>
            <a:off x="2937215" y="5691525"/>
            <a:ext cx="5120640" cy="6766560"/>
          </a:xfrm>
          <a:prstGeom prst="rect">
            <a:avLst/>
          </a:prstGeom>
        </p:spPr>
      </p:pic>
      <p:sp>
        <p:nvSpPr>
          <p:cNvPr id="20" name="TextBox 19">
            <a:extLst>
              <a:ext uri="{FF2B5EF4-FFF2-40B4-BE49-F238E27FC236}">
                <a16:creationId xmlns:a16="http://schemas.microsoft.com/office/drawing/2014/main" id="{1864E1B3-2C96-45E1-81C0-9F8F25864FF2}"/>
              </a:ext>
            </a:extLst>
          </p:cNvPr>
          <p:cNvSpPr txBox="1"/>
          <p:nvPr/>
        </p:nvSpPr>
        <p:spPr>
          <a:xfrm>
            <a:off x="2058194" y="12609083"/>
            <a:ext cx="7923516" cy="830997"/>
          </a:xfrm>
          <a:prstGeom prst="rect">
            <a:avLst/>
          </a:prstGeom>
          <a:noFill/>
        </p:spPr>
        <p:txBody>
          <a:bodyPr wrap="none" rtlCol="0">
            <a:spAutoFit/>
          </a:bodyPr>
          <a:lstStyle/>
          <a:p>
            <a:r>
              <a:rPr lang="en-US" dirty="0"/>
              <a:t>Slow-Mo Iodine Clock Reaction</a:t>
            </a:r>
          </a:p>
        </p:txBody>
      </p:sp>
    </p:spTree>
    <p:extLst>
      <p:ext uri="{BB962C8B-B14F-4D97-AF65-F5344CB8AC3E}">
        <p14:creationId xmlns:p14="http://schemas.microsoft.com/office/powerpoint/2010/main" val="307815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8989" y="1192668"/>
            <a:ext cx="21032788" cy="1218282"/>
          </a:xfrm>
        </p:spPr>
        <p:txBody>
          <a:bodyPr/>
          <a:lstStyle/>
          <a:p>
            <a:r>
              <a:rPr lang="en-US" dirty="0"/>
              <a:t>The Data Modeling Culture</a:t>
            </a:r>
          </a:p>
        </p:txBody>
      </p:sp>
      <p:sp>
        <p:nvSpPr>
          <p:cNvPr id="7" name="Text Placeholder 6"/>
          <p:cNvSpPr>
            <a:spLocks noGrp="1"/>
          </p:cNvSpPr>
          <p:nvPr>
            <p:ph type="body" sz="quarter" idx="10"/>
          </p:nvPr>
        </p:nvSpPr>
        <p:spPr>
          <a:xfrm>
            <a:off x="1341760" y="2743209"/>
            <a:ext cx="15554325" cy="830997"/>
          </a:xfrm>
        </p:spPr>
        <p:txBody>
          <a:bodyPr/>
          <a:lstStyle/>
          <a:p>
            <a:r>
              <a:rPr lang="en-US" dirty="0"/>
              <a:t>98% of statisticians</a:t>
            </a:r>
          </a:p>
        </p:txBody>
      </p:sp>
      <p:grpSp>
        <p:nvGrpSpPr>
          <p:cNvPr id="13" name="Group 12">
            <a:extLst>
              <a:ext uri="{FF2B5EF4-FFF2-40B4-BE49-F238E27FC236}">
                <a16:creationId xmlns:a16="http://schemas.microsoft.com/office/drawing/2014/main" id="{E3169320-1174-444F-AD47-EF9951EEB212}"/>
              </a:ext>
            </a:extLst>
          </p:cNvPr>
          <p:cNvGrpSpPr/>
          <p:nvPr/>
        </p:nvGrpSpPr>
        <p:grpSpPr>
          <a:xfrm>
            <a:off x="1677194" y="6172994"/>
            <a:ext cx="9754453" cy="2308324"/>
            <a:chOff x="6546705" y="7011194"/>
            <a:chExt cx="9754453" cy="2308324"/>
          </a:xfrm>
        </p:grpSpPr>
        <p:sp>
          <p:nvSpPr>
            <p:cNvPr id="2" name="TextBox 1">
              <a:extLst>
                <a:ext uri="{FF2B5EF4-FFF2-40B4-BE49-F238E27FC236}">
                  <a16:creationId xmlns:a16="http://schemas.microsoft.com/office/drawing/2014/main" id="{8211D32D-3383-435D-AA0C-61F482480AFD}"/>
                </a:ext>
              </a:extLst>
            </p:cNvPr>
            <p:cNvSpPr txBox="1"/>
            <p:nvPr/>
          </p:nvSpPr>
          <p:spPr>
            <a:xfrm>
              <a:off x="9105412" y="7011194"/>
              <a:ext cx="4649863" cy="2308324"/>
            </a:xfrm>
            <a:prstGeom prst="rect">
              <a:avLst/>
            </a:prstGeom>
            <a:noFill/>
            <a:ln>
              <a:solidFill>
                <a:schemeClr val="tx1"/>
              </a:solidFill>
            </a:ln>
          </p:spPr>
          <p:txBody>
            <a:bodyPr wrap="none" rtlCol="0">
              <a:spAutoFit/>
            </a:bodyPr>
            <a:lstStyle/>
            <a:p>
              <a:pPr algn="ctr"/>
              <a:r>
                <a:rPr lang="en-US" dirty="0"/>
                <a:t>linear regression</a:t>
              </a:r>
            </a:p>
            <a:p>
              <a:pPr algn="ctr"/>
              <a:r>
                <a:rPr lang="en-US" dirty="0"/>
                <a:t>logistic regression</a:t>
              </a:r>
            </a:p>
            <a:p>
              <a:pPr algn="ctr"/>
              <a:r>
                <a:rPr lang="en-US" dirty="0"/>
                <a:t>Cox model</a:t>
              </a:r>
            </a:p>
          </p:txBody>
        </p:sp>
        <p:sp>
          <p:nvSpPr>
            <p:cNvPr id="3" name="TextBox 2">
              <a:extLst>
                <a:ext uri="{FF2B5EF4-FFF2-40B4-BE49-F238E27FC236}">
                  <a16:creationId xmlns:a16="http://schemas.microsoft.com/office/drawing/2014/main" id="{4FB81AFD-5826-413E-87F3-732978A17F99}"/>
                </a:ext>
              </a:extLst>
            </p:cNvPr>
            <p:cNvSpPr txBox="1"/>
            <p:nvPr/>
          </p:nvSpPr>
          <p:spPr>
            <a:xfrm>
              <a:off x="15850394" y="7749856"/>
              <a:ext cx="450764" cy="830997"/>
            </a:xfrm>
            <a:prstGeom prst="rect">
              <a:avLst/>
            </a:prstGeom>
            <a:noFill/>
          </p:spPr>
          <p:txBody>
            <a:bodyPr wrap="none" rtlCol="0">
              <a:spAutoFit/>
            </a:bodyPr>
            <a:lstStyle/>
            <a:p>
              <a:r>
                <a:rPr lang="en-US" dirty="0"/>
                <a:t>x</a:t>
              </a:r>
            </a:p>
          </p:txBody>
        </p:sp>
        <p:sp>
          <p:nvSpPr>
            <p:cNvPr id="4" name="TextBox 3">
              <a:extLst>
                <a:ext uri="{FF2B5EF4-FFF2-40B4-BE49-F238E27FC236}">
                  <a16:creationId xmlns:a16="http://schemas.microsoft.com/office/drawing/2014/main" id="{E49DEEB4-BE11-44D9-AACA-ED55E48C03EE}"/>
                </a:ext>
              </a:extLst>
            </p:cNvPr>
            <p:cNvSpPr txBox="1"/>
            <p:nvPr/>
          </p:nvSpPr>
          <p:spPr>
            <a:xfrm>
              <a:off x="6546705" y="7749857"/>
              <a:ext cx="463588" cy="830997"/>
            </a:xfrm>
            <a:prstGeom prst="rect">
              <a:avLst/>
            </a:prstGeom>
            <a:noFill/>
          </p:spPr>
          <p:txBody>
            <a:bodyPr wrap="none" rtlCol="0">
              <a:spAutoFit/>
            </a:bodyPr>
            <a:lstStyle/>
            <a:p>
              <a:r>
                <a:rPr lang="en-US" dirty="0"/>
                <a:t>y</a:t>
              </a:r>
            </a:p>
          </p:txBody>
        </p:sp>
        <p:cxnSp>
          <p:nvCxnSpPr>
            <p:cNvPr id="10" name="Straight Arrow Connector 9">
              <a:extLst>
                <a:ext uri="{FF2B5EF4-FFF2-40B4-BE49-F238E27FC236}">
                  <a16:creationId xmlns:a16="http://schemas.microsoft.com/office/drawing/2014/main" id="{502ABA9A-F177-40FA-959E-7C29F09F522A}"/>
                </a:ext>
              </a:extLst>
            </p:cNvPr>
            <p:cNvCxnSpPr/>
            <p:nvPr/>
          </p:nvCxnSpPr>
          <p:spPr>
            <a:xfrm flipH="1">
              <a:off x="14097794" y="8165354"/>
              <a:ext cx="155448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0B10A5DF-4D5D-4356-8E56-0D22F60B5999}"/>
                </a:ext>
              </a:extLst>
            </p:cNvPr>
            <p:cNvCxnSpPr/>
            <p:nvPr/>
          </p:nvCxnSpPr>
          <p:spPr>
            <a:xfrm flipH="1">
              <a:off x="7392194" y="8165354"/>
              <a:ext cx="15240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6" name="Rectangle 15">
            <a:extLst>
              <a:ext uri="{FF2B5EF4-FFF2-40B4-BE49-F238E27FC236}">
                <a16:creationId xmlns:a16="http://schemas.microsoft.com/office/drawing/2014/main" id="{7F40CAD3-40E3-49B9-9178-BC97E2DE1FE5}"/>
              </a:ext>
            </a:extLst>
          </p:cNvPr>
          <p:cNvSpPr/>
          <p:nvPr/>
        </p:nvSpPr>
        <p:spPr>
          <a:xfrm>
            <a:off x="10574461" y="3631651"/>
            <a:ext cx="2521844" cy="830997"/>
          </a:xfrm>
          <a:prstGeom prst="rect">
            <a:avLst/>
          </a:prstGeom>
        </p:spPr>
        <p:txBody>
          <a:bodyPr wrap="none">
            <a:spAutoFit/>
          </a:bodyPr>
          <a:lstStyle/>
          <a:p>
            <a:pPr algn="ctr"/>
            <a:r>
              <a:rPr lang="en-US" b="1" dirty="0">
                <a:ln w="0"/>
                <a:solidFill>
                  <a:srgbClr val="F1B300"/>
                </a:solidFill>
                <a:effectLst>
                  <a:outerShdw blurRad="38100" dist="19050" dir="2700000" algn="tl" rotWithShape="0">
                    <a:schemeClr val="dk1">
                      <a:alpha val="40000"/>
                    </a:schemeClr>
                  </a:outerShdw>
                </a:effectLst>
              </a:rPr>
              <a:t>Example:</a:t>
            </a:r>
          </a:p>
        </p:txBody>
      </p:sp>
      <p:sp>
        <p:nvSpPr>
          <p:cNvPr id="18" name="Text Placeholder 4">
            <a:extLst>
              <a:ext uri="{FF2B5EF4-FFF2-40B4-BE49-F238E27FC236}">
                <a16:creationId xmlns:a16="http://schemas.microsoft.com/office/drawing/2014/main" id="{18297C28-54AA-4E81-AFA1-5B54198BD776}"/>
              </a:ext>
            </a:extLst>
          </p:cNvPr>
          <p:cNvSpPr txBox="1">
            <a:spLocks/>
          </p:cNvSpPr>
          <p:nvPr/>
        </p:nvSpPr>
        <p:spPr>
          <a:xfrm>
            <a:off x="1164695" y="11430552"/>
            <a:ext cx="11028099" cy="2287036"/>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000" dirty="0"/>
              <a:t>Yes–no using goodness-of-fit tests and residual examination.</a:t>
            </a:r>
          </a:p>
          <a:p>
            <a:endParaRPr lang="en-US" dirty="0"/>
          </a:p>
        </p:txBody>
      </p:sp>
      <p:sp>
        <p:nvSpPr>
          <p:cNvPr id="19" name="Rectangle 18">
            <a:extLst>
              <a:ext uri="{FF2B5EF4-FFF2-40B4-BE49-F238E27FC236}">
                <a16:creationId xmlns:a16="http://schemas.microsoft.com/office/drawing/2014/main" id="{E6C6A5F0-16AB-4F53-A455-2D3127AC84E1}"/>
              </a:ext>
            </a:extLst>
          </p:cNvPr>
          <p:cNvSpPr/>
          <p:nvPr/>
        </p:nvSpPr>
        <p:spPr>
          <a:xfrm>
            <a:off x="3810794" y="10017343"/>
            <a:ext cx="4572470" cy="830997"/>
          </a:xfrm>
          <a:prstGeom prst="rect">
            <a:avLst/>
          </a:prstGeom>
        </p:spPr>
        <p:txBody>
          <a:bodyPr wrap="none">
            <a:spAutoFit/>
          </a:bodyPr>
          <a:lstStyle/>
          <a:p>
            <a:pPr algn="ctr"/>
            <a:r>
              <a:rPr lang="en-US" b="1" dirty="0">
                <a:ln w="0"/>
                <a:solidFill>
                  <a:srgbClr val="F1B300"/>
                </a:solidFill>
                <a:effectLst>
                  <a:outerShdw blurRad="38100" dist="19050" dir="2700000" algn="tl" rotWithShape="0">
                    <a:schemeClr val="dk1">
                      <a:alpha val="40000"/>
                    </a:schemeClr>
                  </a:outerShdw>
                </a:effectLst>
              </a:rPr>
              <a:t>Model Validation</a:t>
            </a:r>
          </a:p>
        </p:txBody>
      </p:sp>
      <p:pic>
        <p:nvPicPr>
          <p:cNvPr id="21" name="Picture 20">
            <a:extLst>
              <a:ext uri="{FF2B5EF4-FFF2-40B4-BE49-F238E27FC236}">
                <a16:creationId xmlns:a16="http://schemas.microsoft.com/office/drawing/2014/main" id="{7979BD7A-B2FD-4807-8CEC-B28165867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4607" y="3158707"/>
            <a:ext cx="10717735" cy="10100887"/>
          </a:xfrm>
          <a:prstGeom prst="rect">
            <a:avLst/>
          </a:prstGeom>
        </p:spPr>
      </p:pic>
    </p:spTree>
    <p:extLst>
      <p:ext uri="{BB962C8B-B14F-4D97-AF65-F5344CB8AC3E}">
        <p14:creationId xmlns:p14="http://schemas.microsoft.com/office/powerpoint/2010/main" val="13732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3A407-DEA0-4CE4-BE55-2C20A6A6CD11}"/>
              </a:ext>
            </a:extLst>
          </p:cNvPr>
          <p:cNvSpPr>
            <a:spLocks noGrp="1"/>
          </p:cNvSpPr>
          <p:nvPr>
            <p:ph type="title"/>
          </p:nvPr>
        </p:nvSpPr>
        <p:spPr/>
        <p:txBody>
          <a:bodyPr/>
          <a:lstStyle/>
          <a:p>
            <a:r>
              <a:rPr lang="en-US" dirty="0"/>
              <a:t>The algorithmic Culture</a:t>
            </a:r>
          </a:p>
        </p:txBody>
      </p:sp>
      <p:sp>
        <p:nvSpPr>
          <p:cNvPr id="4" name="Text Placeholder 3">
            <a:extLst>
              <a:ext uri="{FF2B5EF4-FFF2-40B4-BE49-F238E27FC236}">
                <a16:creationId xmlns:a16="http://schemas.microsoft.com/office/drawing/2014/main" id="{A88183F9-CDBB-41D9-91DC-28DA74EEDCDF}"/>
              </a:ext>
            </a:extLst>
          </p:cNvPr>
          <p:cNvSpPr>
            <a:spLocks noGrp="1"/>
          </p:cNvSpPr>
          <p:nvPr>
            <p:ph type="body" sz="quarter" idx="10"/>
          </p:nvPr>
        </p:nvSpPr>
        <p:spPr/>
        <p:txBody>
          <a:bodyPr/>
          <a:lstStyle/>
          <a:p>
            <a:r>
              <a:rPr lang="en-US" dirty="0"/>
              <a:t>2% of statisticians</a:t>
            </a:r>
          </a:p>
        </p:txBody>
      </p:sp>
      <p:grpSp>
        <p:nvGrpSpPr>
          <p:cNvPr id="38" name="Group 37">
            <a:extLst>
              <a:ext uri="{FF2B5EF4-FFF2-40B4-BE49-F238E27FC236}">
                <a16:creationId xmlns:a16="http://schemas.microsoft.com/office/drawing/2014/main" id="{922080FA-04D9-4898-A9C4-B44B581CAD3A}"/>
              </a:ext>
            </a:extLst>
          </p:cNvPr>
          <p:cNvGrpSpPr/>
          <p:nvPr/>
        </p:nvGrpSpPr>
        <p:grpSpPr>
          <a:xfrm>
            <a:off x="1795617" y="6172994"/>
            <a:ext cx="10287000" cy="6066254"/>
            <a:chOff x="7922931" y="7315200"/>
            <a:chExt cx="8518887" cy="4466054"/>
          </a:xfrm>
        </p:grpSpPr>
        <p:sp>
          <p:nvSpPr>
            <p:cNvPr id="6" name="TextBox 5">
              <a:extLst>
                <a:ext uri="{FF2B5EF4-FFF2-40B4-BE49-F238E27FC236}">
                  <a16:creationId xmlns:a16="http://schemas.microsoft.com/office/drawing/2014/main" id="{090C3DB2-7733-4994-B91E-6DD2AA76482D}"/>
                </a:ext>
              </a:extLst>
            </p:cNvPr>
            <p:cNvSpPr txBox="1"/>
            <p:nvPr/>
          </p:nvSpPr>
          <p:spPr>
            <a:xfrm>
              <a:off x="10504450" y="7315994"/>
              <a:ext cx="3376687" cy="974333"/>
            </a:xfrm>
            <a:prstGeom prst="rect">
              <a:avLst/>
            </a:prstGeom>
            <a:noFill/>
            <a:ln>
              <a:solidFill>
                <a:schemeClr val="tx1"/>
              </a:solidFill>
            </a:ln>
          </p:spPr>
          <p:txBody>
            <a:bodyPr wrap="none" rtlCol="0">
              <a:spAutoFit/>
            </a:bodyPr>
            <a:lstStyle/>
            <a:p>
              <a:pPr algn="ctr"/>
              <a:r>
                <a:rPr lang="en-US" sz="8000" dirty="0"/>
                <a:t>unknown</a:t>
              </a:r>
            </a:p>
          </p:txBody>
        </p:sp>
        <p:sp>
          <p:nvSpPr>
            <p:cNvPr id="8" name="TextBox 7">
              <a:extLst>
                <a:ext uri="{FF2B5EF4-FFF2-40B4-BE49-F238E27FC236}">
                  <a16:creationId xmlns:a16="http://schemas.microsoft.com/office/drawing/2014/main" id="{E3C07C3B-0231-4CEA-8EB5-DCAB61E164F1}"/>
                </a:ext>
              </a:extLst>
            </p:cNvPr>
            <p:cNvSpPr txBox="1"/>
            <p:nvPr/>
          </p:nvSpPr>
          <p:spPr>
            <a:xfrm>
              <a:off x="15813120" y="7315200"/>
              <a:ext cx="628698" cy="1323439"/>
            </a:xfrm>
            <a:prstGeom prst="rect">
              <a:avLst/>
            </a:prstGeom>
            <a:noFill/>
          </p:spPr>
          <p:txBody>
            <a:bodyPr wrap="none" rtlCol="0">
              <a:spAutoFit/>
            </a:bodyPr>
            <a:lstStyle/>
            <a:p>
              <a:r>
                <a:rPr lang="en-US" sz="8000" dirty="0"/>
                <a:t>x</a:t>
              </a:r>
            </a:p>
          </p:txBody>
        </p:sp>
        <p:sp>
          <p:nvSpPr>
            <p:cNvPr id="9" name="TextBox 8">
              <a:extLst>
                <a:ext uri="{FF2B5EF4-FFF2-40B4-BE49-F238E27FC236}">
                  <a16:creationId xmlns:a16="http://schemas.microsoft.com/office/drawing/2014/main" id="{C14D61C0-0406-47F4-9153-992D047BAD4F}"/>
                </a:ext>
              </a:extLst>
            </p:cNvPr>
            <p:cNvSpPr txBox="1"/>
            <p:nvPr/>
          </p:nvSpPr>
          <p:spPr>
            <a:xfrm>
              <a:off x="7922931" y="7315200"/>
              <a:ext cx="649537" cy="1323439"/>
            </a:xfrm>
            <a:prstGeom prst="rect">
              <a:avLst/>
            </a:prstGeom>
            <a:noFill/>
          </p:spPr>
          <p:txBody>
            <a:bodyPr wrap="none" rtlCol="0">
              <a:spAutoFit/>
            </a:bodyPr>
            <a:lstStyle/>
            <a:p>
              <a:r>
                <a:rPr lang="en-US" sz="8000" dirty="0"/>
                <a:t>y</a:t>
              </a:r>
            </a:p>
          </p:txBody>
        </p:sp>
        <p:cxnSp>
          <p:nvCxnSpPr>
            <p:cNvPr id="11" name="Straight Arrow Connector 10">
              <a:extLst>
                <a:ext uri="{FF2B5EF4-FFF2-40B4-BE49-F238E27FC236}">
                  <a16:creationId xmlns:a16="http://schemas.microsoft.com/office/drawing/2014/main" id="{4FC3AA23-0708-4CBB-8514-F035EF66E60F}"/>
                </a:ext>
              </a:extLst>
            </p:cNvPr>
            <p:cNvCxnSpPr/>
            <p:nvPr/>
          </p:nvCxnSpPr>
          <p:spPr>
            <a:xfrm flipH="1">
              <a:off x="14515762" y="7820095"/>
              <a:ext cx="10668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96C6261F-EB20-4325-9060-D93C3A263C45}"/>
                </a:ext>
              </a:extLst>
            </p:cNvPr>
            <p:cNvCxnSpPr/>
            <p:nvPr/>
          </p:nvCxnSpPr>
          <p:spPr>
            <a:xfrm flipH="1">
              <a:off x="8803025" y="7805716"/>
              <a:ext cx="10668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2D552999-7706-4CA2-B42C-C29FB6E16195}"/>
                </a:ext>
              </a:extLst>
            </p:cNvPr>
            <p:cNvSpPr txBox="1"/>
            <p:nvPr/>
          </p:nvSpPr>
          <p:spPr>
            <a:xfrm>
              <a:off x="10297147" y="10211594"/>
              <a:ext cx="3791294" cy="1569660"/>
            </a:xfrm>
            <a:prstGeom prst="rect">
              <a:avLst/>
            </a:prstGeom>
            <a:noFill/>
          </p:spPr>
          <p:txBody>
            <a:bodyPr wrap="none" rtlCol="0">
              <a:spAutoFit/>
            </a:bodyPr>
            <a:lstStyle/>
            <a:p>
              <a:pPr algn="ctr"/>
              <a:r>
                <a:rPr lang="en-US" dirty="0"/>
                <a:t>decision trees </a:t>
              </a:r>
            </a:p>
            <a:p>
              <a:pPr algn="ctr"/>
              <a:r>
                <a:rPr lang="en-US" dirty="0"/>
                <a:t>neural nets</a:t>
              </a:r>
            </a:p>
          </p:txBody>
        </p:sp>
        <p:sp>
          <p:nvSpPr>
            <p:cNvPr id="31" name="Freeform: Shape 30">
              <a:extLst>
                <a:ext uri="{FF2B5EF4-FFF2-40B4-BE49-F238E27FC236}">
                  <a16:creationId xmlns:a16="http://schemas.microsoft.com/office/drawing/2014/main" id="{3A36B3E7-C348-4950-B04D-D5C143CF64CD}"/>
                </a:ext>
              </a:extLst>
            </p:cNvPr>
            <p:cNvSpPr/>
            <p:nvPr/>
          </p:nvSpPr>
          <p:spPr>
            <a:xfrm>
              <a:off x="8015972" y="9014787"/>
              <a:ext cx="1842973" cy="2353082"/>
            </a:xfrm>
            <a:custGeom>
              <a:avLst/>
              <a:gdLst>
                <a:gd name="connsiteX0" fmla="*/ 115773 w 1842973"/>
                <a:gd name="connsiteY0" fmla="*/ 0 h 2353082"/>
                <a:gd name="connsiteX1" fmla="*/ 183507 w 1842973"/>
                <a:gd name="connsiteY1" fmla="*/ 2065866 h 2353082"/>
                <a:gd name="connsiteX2" fmla="*/ 1842973 w 1842973"/>
                <a:gd name="connsiteY2" fmla="*/ 2218266 h 2353082"/>
              </a:gdLst>
              <a:ahLst/>
              <a:cxnLst>
                <a:cxn ang="0">
                  <a:pos x="connsiteX0" y="connsiteY0"/>
                </a:cxn>
                <a:cxn ang="0">
                  <a:pos x="connsiteX1" y="connsiteY1"/>
                </a:cxn>
                <a:cxn ang="0">
                  <a:pos x="connsiteX2" y="connsiteY2"/>
                </a:cxn>
              </a:cxnLst>
              <a:rect l="l" t="t" r="r" b="b"/>
              <a:pathLst>
                <a:path w="1842973" h="2353082">
                  <a:moveTo>
                    <a:pt x="115773" y="0"/>
                  </a:moveTo>
                  <a:cubicBezTo>
                    <a:pt x="5706" y="848077"/>
                    <a:pt x="-104360" y="1696155"/>
                    <a:pt x="183507" y="2065866"/>
                  </a:cubicBezTo>
                  <a:cubicBezTo>
                    <a:pt x="471374" y="2435577"/>
                    <a:pt x="1532529" y="2404533"/>
                    <a:pt x="1842973" y="2218266"/>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EF6CD1D6-872E-4C62-943B-105D6B7BA022}"/>
                </a:ext>
              </a:extLst>
            </p:cNvPr>
            <p:cNvSpPr/>
            <p:nvPr/>
          </p:nvSpPr>
          <p:spPr>
            <a:xfrm flipH="1">
              <a:off x="14515762" y="9014787"/>
              <a:ext cx="1842973" cy="2353082"/>
            </a:xfrm>
            <a:custGeom>
              <a:avLst/>
              <a:gdLst>
                <a:gd name="connsiteX0" fmla="*/ 115773 w 1842973"/>
                <a:gd name="connsiteY0" fmla="*/ 0 h 2353082"/>
                <a:gd name="connsiteX1" fmla="*/ 183507 w 1842973"/>
                <a:gd name="connsiteY1" fmla="*/ 2065866 h 2353082"/>
                <a:gd name="connsiteX2" fmla="*/ 1842973 w 1842973"/>
                <a:gd name="connsiteY2" fmla="*/ 2218266 h 2353082"/>
              </a:gdLst>
              <a:ahLst/>
              <a:cxnLst>
                <a:cxn ang="0">
                  <a:pos x="connsiteX0" y="connsiteY0"/>
                </a:cxn>
                <a:cxn ang="0">
                  <a:pos x="connsiteX1" y="connsiteY1"/>
                </a:cxn>
                <a:cxn ang="0">
                  <a:pos x="connsiteX2" y="connsiteY2"/>
                </a:cxn>
              </a:cxnLst>
              <a:rect l="l" t="t" r="r" b="b"/>
              <a:pathLst>
                <a:path w="1842973" h="2353082">
                  <a:moveTo>
                    <a:pt x="115773" y="0"/>
                  </a:moveTo>
                  <a:cubicBezTo>
                    <a:pt x="5706" y="848077"/>
                    <a:pt x="-104360" y="1696155"/>
                    <a:pt x="183507" y="2065866"/>
                  </a:cubicBezTo>
                  <a:cubicBezTo>
                    <a:pt x="471374" y="2435577"/>
                    <a:pt x="1532529" y="2404533"/>
                    <a:pt x="1842973" y="2218266"/>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1249049-271B-4671-84F7-1BA3E4CB3F21}"/>
                </a:ext>
              </a:extLst>
            </p:cNvPr>
            <p:cNvSpPr/>
            <p:nvPr/>
          </p:nvSpPr>
          <p:spPr>
            <a:xfrm>
              <a:off x="7922931" y="8854714"/>
              <a:ext cx="366822" cy="2509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733E5887-83B6-4C23-9A16-3D74C8DBCE5B}"/>
                </a:ext>
              </a:extLst>
            </p:cNvPr>
            <p:cNvSpPr/>
            <p:nvPr/>
          </p:nvSpPr>
          <p:spPr>
            <a:xfrm>
              <a:off x="15944058" y="8729217"/>
              <a:ext cx="366822" cy="2509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31C0FD43-A9D3-4650-AE56-3AAD44D6D3EA}"/>
                </a:ext>
              </a:extLst>
            </p:cNvPr>
            <p:cNvSpPr/>
            <p:nvPr/>
          </p:nvSpPr>
          <p:spPr>
            <a:xfrm rot="5400000">
              <a:off x="9811911" y="11058962"/>
              <a:ext cx="366822" cy="2509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54F6FD33-0BE0-4B04-A7CB-B3C09568A0C1}"/>
                </a:ext>
              </a:extLst>
            </p:cNvPr>
            <p:cNvSpPr/>
            <p:nvPr/>
          </p:nvSpPr>
          <p:spPr>
            <a:xfrm rot="16200000">
              <a:off x="14206855" y="11058961"/>
              <a:ext cx="366822" cy="2509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CCE9E3EA-135E-459B-A2AB-7724D6FDC025}"/>
              </a:ext>
            </a:extLst>
          </p:cNvPr>
          <p:cNvSpPr/>
          <p:nvPr/>
        </p:nvSpPr>
        <p:spPr>
          <a:xfrm>
            <a:off x="15850394" y="9977836"/>
            <a:ext cx="4572470" cy="830997"/>
          </a:xfrm>
          <a:prstGeom prst="rect">
            <a:avLst/>
          </a:prstGeom>
        </p:spPr>
        <p:txBody>
          <a:bodyPr wrap="none">
            <a:spAutoFit/>
          </a:bodyPr>
          <a:lstStyle/>
          <a:p>
            <a:pPr algn="ctr"/>
            <a:r>
              <a:rPr lang="en-US" b="1" dirty="0">
                <a:ln w="0"/>
                <a:solidFill>
                  <a:srgbClr val="F1B300"/>
                </a:solidFill>
                <a:effectLst>
                  <a:outerShdw blurRad="38100" dist="19050" dir="2700000" algn="tl" rotWithShape="0">
                    <a:schemeClr val="dk1">
                      <a:alpha val="40000"/>
                    </a:schemeClr>
                  </a:outerShdw>
                </a:effectLst>
              </a:rPr>
              <a:t>Model Validation</a:t>
            </a:r>
          </a:p>
        </p:txBody>
      </p:sp>
      <p:sp>
        <p:nvSpPr>
          <p:cNvPr id="47" name="Text Placeholder 4">
            <a:extLst>
              <a:ext uri="{FF2B5EF4-FFF2-40B4-BE49-F238E27FC236}">
                <a16:creationId xmlns:a16="http://schemas.microsoft.com/office/drawing/2014/main" id="{4A2F2947-5766-4186-9795-B0EE417E58CA}"/>
              </a:ext>
            </a:extLst>
          </p:cNvPr>
          <p:cNvSpPr txBox="1">
            <a:spLocks/>
          </p:cNvSpPr>
          <p:nvPr/>
        </p:nvSpPr>
        <p:spPr>
          <a:xfrm>
            <a:off x="14402594" y="10975546"/>
            <a:ext cx="8382000" cy="627736"/>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000" dirty="0"/>
              <a:t>Measured by predictive accuracy.</a:t>
            </a:r>
            <a:endParaRPr lang="en-US" dirty="0"/>
          </a:p>
        </p:txBody>
      </p:sp>
      <p:pic>
        <p:nvPicPr>
          <p:cNvPr id="48" name="Picture 47">
            <a:extLst>
              <a:ext uri="{FF2B5EF4-FFF2-40B4-BE49-F238E27FC236}">
                <a16:creationId xmlns:a16="http://schemas.microsoft.com/office/drawing/2014/main" id="{0E1ADE79-C777-420D-ADAE-EE9D50A18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5666" y="2521471"/>
            <a:ext cx="4865600" cy="6979970"/>
          </a:xfrm>
          <a:prstGeom prst="rect">
            <a:avLst/>
          </a:prstGeom>
          <a:ln>
            <a:noFill/>
          </a:ln>
          <a:effectLst>
            <a:softEdge rad="112500"/>
          </a:effectLst>
        </p:spPr>
      </p:pic>
    </p:spTree>
    <p:extLst>
      <p:ext uri="{BB962C8B-B14F-4D97-AF65-F5344CB8AC3E}">
        <p14:creationId xmlns:p14="http://schemas.microsoft.com/office/powerpoint/2010/main" val="159342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6B5FA-A3D7-4DAF-AEFC-E6DB4F87BAFD}"/>
              </a:ext>
            </a:extLst>
          </p:cNvPr>
          <p:cNvSpPr>
            <a:spLocks noGrp="1"/>
          </p:cNvSpPr>
          <p:nvPr>
            <p:ph type="title"/>
          </p:nvPr>
        </p:nvSpPr>
        <p:spPr>
          <a:xfrm>
            <a:off x="776176" y="368540"/>
            <a:ext cx="21032788" cy="2436564"/>
          </a:xfrm>
        </p:spPr>
        <p:txBody>
          <a:bodyPr/>
          <a:lstStyle/>
          <a:p>
            <a:r>
              <a:rPr lang="en-US" dirty="0"/>
              <a:t>focus in the statistical community on data models has:</a:t>
            </a:r>
          </a:p>
        </p:txBody>
      </p:sp>
      <p:sp>
        <p:nvSpPr>
          <p:cNvPr id="5" name="Text Placeholder 4">
            <a:extLst>
              <a:ext uri="{FF2B5EF4-FFF2-40B4-BE49-F238E27FC236}">
                <a16:creationId xmlns:a16="http://schemas.microsoft.com/office/drawing/2014/main" id="{1B642DC1-E8E2-4F98-A28E-97F32FEFFA03}"/>
              </a:ext>
            </a:extLst>
          </p:cNvPr>
          <p:cNvSpPr>
            <a:spLocks noGrp="1"/>
          </p:cNvSpPr>
          <p:nvPr>
            <p:ph type="body" sz="quarter" idx="12"/>
          </p:nvPr>
        </p:nvSpPr>
        <p:spPr>
          <a:xfrm>
            <a:off x="915194" y="4420394"/>
            <a:ext cx="14706600" cy="7647478"/>
          </a:xfrm>
        </p:spPr>
        <p:txBody>
          <a:bodyPr/>
          <a:lstStyle/>
          <a:p>
            <a:r>
              <a:rPr lang="en-US" sz="6000" dirty="0"/>
              <a:t>Led to irrelevant theory and questionable scientific conclusions</a:t>
            </a:r>
          </a:p>
          <a:p>
            <a:pPr marL="0" indent="0">
              <a:buNone/>
            </a:pPr>
            <a:endParaRPr lang="en-US" sz="6000" dirty="0"/>
          </a:p>
          <a:p>
            <a:r>
              <a:rPr lang="en-US" sz="6000" dirty="0"/>
              <a:t>Kept statisticians from using more suitable algorithmic models</a:t>
            </a:r>
          </a:p>
          <a:p>
            <a:pPr marL="0" indent="0">
              <a:buNone/>
            </a:pPr>
            <a:endParaRPr lang="en-US" sz="6000" dirty="0"/>
          </a:p>
          <a:p>
            <a:r>
              <a:rPr lang="en-US" sz="6000" dirty="0"/>
              <a:t>Prevented statisticians from working on exciting new problems</a:t>
            </a:r>
          </a:p>
          <a:p>
            <a:endParaRPr lang="en-US" dirty="0"/>
          </a:p>
        </p:txBody>
      </p:sp>
      <p:pic>
        <p:nvPicPr>
          <p:cNvPr id="6" name="Picture 5" descr="A close up of a rock&#10;&#10;Description automatically generated">
            <a:extLst>
              <a:ext uri="{FF2B5EF4-FFF2-40B4-BE49-F238E27FC236}">
                <a16:creationId xmlns:a16="http://schemas.microsoft.com/office/drawing/2014/main" id="{EF0FDA76-BBC5-473D-9D65-4F093860E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6594" y="3355655"/>
            <a:ext cx="7063123" cy="7006277"/>
          </a:xfrm>
          <a:prstGeom prst="rect">
            <a:avLst/>
          </a:prstGeom>
          <a:ln>
            <a:noFill/>
          </a:ln>
          <a:effectLst>
            <a:reflection blurRad="6350" stA="50000" endA="275" endPos="40000" dist="101600" dir="5400000" sy="-100000" algn="bl" rotWithShape="0"/>
            <a:softEdge rad="112500"/>
          </a:effectLst>
        </p:spPr>
      </p:pic>
    </p:spTree>
    <p:extLst>
      <p:ext uri="{BB962C8B-B14F-4D97-AF65-F5344CB8AC3E}">
        <p14:creationId xmlns:p14="http://schemas.microsoft.com/office/powerpoint/2010/main" val="11030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BB8C8-584A-456A-8F5F-A109D1F4112D}"/>
              </a:ext>
            </a:extLst>
          </p:cNvPr>
          <p:cNvSpPr>
            <a:spLocks noGrp="1"/>
          </p:cNvSpPr>
          <p:nvPr>
            <p:ph type="title"/>
          </p:nvPr>
        </p:nvSpPr>
        <p:spPr>
          <a:xfrm>
            <a:off x="1284781" y="838994"/>
            <a:ext cx="21032788" cy="1218282"/>
          </a:xfrm>
        </p:spPr>
        <p:txBody>
          <a:bodyPr/>
          <a:lstStyle/>
          <a:p>
            <a:r>
              <a:rPr lang="en-US" dirty="0"/>
              <a:t>The ozone project: 1970 Los Angeles</a:t>
            </a:r>
          </a:p>
        </p:txBody>
      </p:sp>
      <p:sp>
        <p:nvSpPr>
          <p:cNvPr id="4" name="Text Placeholder 3">
            <a:extLst>
              <a:ext uri="{FF2B5EF4-FFF2-40B4-BE49-F238E27FC236}">
                <a16:creationId xmlns:a16="http://schemas.microsoft.com/office/drawing/2014/main" id="{5EF1E5CE-9837-42B3-A6CE-96DC7966D25F}"/>
              </a:ext>
            </a:extLst>
          </p:cNvPr>
          <p:cNvSpPr>
            <a:spLocks noGrp="1"/>
          </p:cNvSpPr>
          <p:nvPr>
            <p:ph type="body" sz="quarter" idx="10"/>
          </p:nvPr>
        </p:nvSpPr>
        <p:spPr>
          <a:xfrm>
            <a:off x="1318989" y="2210594"/>
            <a:ext cx="17579405" cy="1661993"/>
          </a:xfrm>
        </p:spPr>
        <p:txBody>
          <a:bodyPr/>
          <a:lstStyle/>
          <a:p>
            <a:r>
              <a:rPr lang="en-US" dirty="0"/>
              <a:t>Objective: Predict alert level 12 hours earlier</a:t>
            </a:r>
          </a:p>
        </p:txBody>
      </p:sp>
      <p:sp>
        <p:nvSpPr>
          <p:cNvPr id="5" name="Text Placeholder 4">
            <a:extLst>
              <a:ext uri="{FF2B5EF4-FFF2-40B4-BE49-F238E27FC236}">
                <a16:creationId xmlns:a16="http://schemas.microsoft.com/office/drawing/2014/main" id="{EF491808-9BD9-4952-B01F-584B2DDB2C92}"/>
              </a:ext>
            </a:extLst>
          </p:cNvPr>
          <p:cNvSpPr>
            <a:spLocks noGrp="1"/>
          </p:cNvSpPr>
          <p:nvPr>
            <p:ph type="body" sz="quarter" idx="12"/>
          </p:nvPr>
        </p:nvSpPr>
        <p:spPr>
          <a:xfrm>
            <a:off x="1318989" y="3582194"/>
            <a:ext cx="7791557" cy="4814089"/>
          </a:xfrm>
        </p:spPr>
        <p:txBody>
          <a:bodyPr/>
          <a:lstStyle/>
          <a:p>
            <a:r>
              <a:rPr lang="en-US" sz="4000" dirty="0"/>
              <a:t>Ozone levels primarily depend on meteorology of preceding days</a:t>
            </a:r>
          </a:p>
          <a:p>
            <a:r>
              <a:rPr lang="en-US" sz="4000" dirty="0"/>
              <a:t>450 meteorological variables for 7 year period </a:t>
            </a:r>
          </a:p>
          <a:p>
            <a:r>
              <a:rPr lang="en-US" sz="4000" dirty="0"/>
              <a:t>Train: first 5 years</a:t>
            </a:r>
          </a:p>
          <a:p>
            <a:r>
              <a:rPr lang="en-US" sz="4000" dirty="0"/>
              <a:t>Test: last 2 years</a:t>
            </a:r>
          </a:p>
        </p:txBody>
      </p:sp>
      <p:sp>
        <p:nvSpPr>
          <p:cNvPr id="6" name="Text Placeholder 4">
            <a:extLst>
              <a:ext uri="{FF2B5EF4-FFF2-40B4-BE49-F238E27FC236}">
                <a16:creationId xmlns:a16="http://schemas.microsoft.com/office/drawing/2014/main" id="{D847D66E-6FB5-40E1-9145-F54362ABEB8B}"/>
              </a:ext>
            </a:extLst>
          </p:cNvPr>
          <p:cNvSpPr txBox="1">
            <a:spLocks/>
          </p:cNvSpPr>
          <p:nvPr/>
        </p:nvSpPr>
        <p:spPr>
          <a:xfrm>
            <a:off x="10516394" y="3420527"/>
            <a:ext cx="7543800" cy="496725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000" dirty="0"/>
              <a:t>Tools used: large linear regression, variable selection.</a:t>
            </a:r>
          </a:p>
          <a:p>
            <a:r>
              <a:rPr lang="en-US" sz="4000" dirty="0"/>
              <a:t>Outcome: above acceptable threshold for false positive rate.</a:t>
            </a:r>
          </a:p>
          <a:p>
            <a:r>
              <a:rPr lang="en-US" sz="4000" dirty="0"/>
              <a:t>Failure</a:t>
            </a:r>
          </a:p>
          <a:p>
            <a:endParaRPr lang="en-US" dirty="0"/>
          </a:p>
        </p:txBody>
      </p:sp>
      <p:pic>
        <p:nvPicPr>
          <p:cNvPr id="8" name="Picture 7" descr="A close up of a building&#10;&#10;Description automatically generated">
            <a:extLst>
              <a:ext uri="{FF2B5EF4-FFF2-40B4-BE49-F238E27FC236}">
                <a16:creationId xmlns:a16="http://schemas.microsoft.com/office/drawing/2014/main" id="{94626AA8-68B1-4B2D-BBE3-CC4BD2075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 y="6234261"/>
            <a:ext cx="24385588" cy="7483327"/>
          </a:xfrm>
          <a:prstGeom prst="rect">
            <a:avLst/>
          </a:prstGeom>
        </p:spPr>
      </p:pic>
    </p:spTree>
    <p:extLst>
      <p:ext uri="{BB962C8B-B14F-4D97-AF65-F5344CB8AC3E}">
        <p14:creationId xmlns:p14="http://schemas.microsoft.com/office/powerpoint/2010/main" val="2315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C6CE1-68E5-4737-8284-A444EA76E7BF}"/>
              </a:ext>
            </a:extLst>
          </p:cNvPr>
          <p:cNvSpPr>
            <a:spLocks noGrp="1"/>
          </p:cNvSpPr>
          <p:nvPr>
            <p:ph type="title"/>
          </p:nvPr>
        </p:nvSpPr>
        <p:spPr>
          <a:xfrm>
            <a:off x="697197" y="466090"/>
            <a:ext cx="21032788" cy="1218282"/>
          </a:xfrm>
        </p:spPr>
        <p:txBody>
          <a:bodyPr/>
          <a:lstStyle/>
          <a:p>
            <a:r>
              <a:rPr lang="en-US" dirty="0"/>
              <a:t>The Chlorine project</a:t>
            </a:r>
          </a:p>
        </p:txBody>
      </p:sp>
      <p:sp>
        <p:nvSpPr>
          <p:cNvPr id="4" name="Text Placeholder 3">
            <a:extLst>
              <a:ext uri="{FF2B5EF4-FFF2-40B4-BE49-F238E27FC236}">
                <a16:creationId xmlns:a16="http://schemas.microsoft.com/office/drawing/2014/main" id="{A723BCE1-0CBD-4E63-B0EE-D816FAB56F71}"/>
              </a:ext>
            </a:extLst>
          </p:cNvPr>
          <p:cNvSpPr>
            <a:spLocks noGrp="1"/>
          </p:cNvSpPr>
          <p:nvPr>
            <p:ph type="body" sz="quarter" idx="10"/>
          </p:nvPr>
        </p:nvSpPr>
        <p:spPr>
          <a:xfrm>
            <a:off x="697197" y="1684372"/>
            <a:ext cx="19789205" cy="1661993"/>
          </a:xfrm>
        </p:spPr>
        <p:txBody>
          <a:bodyPr/>
          <a:lstStyle/>
          <a:p>
            <a:r>
              <a:rPr lang="en-US" dirty="0"/>
              <a:t>Objective: determine if presence of chlorine  could be reliably predicted from its mass spectra</a:t>
            </a:r>
          </a:p>
        </p:txBody>
      </p:sp>
      <p:sp>
        <p:nvSpPr>
          <p:cNvPr id="6" name="Text Placeholder 4">
            <a:extLst>
              <a:ext uri="{FF2B5EF4-FFF2-40B4-BE49-F238E27FC236}">
                <a16:creationId xmlns:a16="http://schemas.microsoft.com/office/drawing/2014/main" id="{3B96DB8E-23B4-4E7F-9796-555DFDD31E40}"/>
              </a:ext>
            </a:extLst>
          </p:cNvPr>
          <p:cNvSpPr txBox="1">
            <a:spLocks/>
          </p:cNvSpPr>
          <p:nvPr/>
        </p:nvSpPr>
        <p:spPr>
          <a:xfrm>
            <a:off x="1143794" y="4757938"/>
            <a:ext cx="9144000" cy="9027471"/>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3"/>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000" dirty="0"/>
              <a:t>Data: known chemical structure and mass spectra of 30,000 compounds</a:t>
            </a:r>
          </a:p>
          <a:p>
            <a:r>
              <a:rPr lang="en-US" sz="4000" dirty="0"/>
              <a:t>Train: 25,000 compounds</a:t>
            </a:r>
          </a:p>
          <a:p>
            <a:r>
              <a:rPr lang="en-US" sz="4000" dirty="0"/>
              <a:t>Methods: Linear discriminant analysis, quadratic discriminant analysis, decision tree algorithm (using domain knowledge)</a:t>
            </a:r>
          </a:p>
          <a:p>
            <a:r>
              <a:rPr lang="en-US" sz="4000" dirty="0"/>
              <a:t>Outcome: LDA, QDA both unsuccessful. Decision tree resulted in 95% accuracy</a:t>
            </a:r>
          </a:p>
          <a:p>
            <a:pPr marL="0" indent="0">
              <a:buNone/>
            </a:pPr>
            <a:endParaRPr lang="en-US" sz="4000" dirty="0"/>
          </a:p>
          <a:p>
            <a:pPr marL="0" indent="0">
              <a:buNone/>
            </a:pPr>
            <a:endParaRPr lang="en-US" sz="4000" dirty="0"/>
          </a:p>
        </p:txBody>
      </p:sp>
      <p:pic>
        <p:nvPicPr>
          <p:cNvPr id="8" name="Picture 7" descr="A close up of a logo&#10;&#10;Description automatically generated">
            <a:extLst>
              <a:ext uri="{FF2B5EF4-FFF2-40B4-BE49-F238E27FC236}">
                <a16:creationId xmlns:a16="http://schemas.microsoft.com/office/drawing/2014/main" id="{536CBB23-8115-43E6-ADC7-2A700CE89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3591" y="3734594"/>
            <a:ext cx="12635328" cy="8502033"/>
          </a:xfrm>
          <a:prstGeom prst="rect">
            <a:avLst/>
          </a:prstGeom>
        </p:spPr>
      </p:pic>
    </p:spTree>
    <p:extLst>
      <p:ext uri="{BB962C8B-B14F-4D97-AF65-F5344CB8AC3E}">
        <p14:creationId xmlns:p14="http://schemas.microsoft.com/office/powerpoint/2010/main" val="136644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753E32-168B-429B-8803-B5CAA37B6630}"/>
              </a:ext>
            </a:extLst>
          </p:cNvPr>
          <p:cNvSpPr>
            <a:spLocks noGrp="1"/>
          </p:cNvSpPr>
          <p:nvPr>
            <p:ph type="title"/>
          </p:nvPr>
        </p:nvSpPr>
        <p:spPr>
          <a:xfrm>
            <a:off x="838994" y="465614"/>
            <a:ext cx="21032788" cy="1218282"/>
          </a:xfrm>
        </p:spPr>
        <p:txBody>
          <a:bodyPr/>
          <a:lstStyle/>
          <a:p>
            <a:r>
              <a:rPr lang="en-US" dirty="0"/>
              <a:t>Lessons learned from consulting</a:t>
            </a:r>
          </a:p>
        </p:txBody>
      </p:sp>
      <p:sp>
        <p:nvSpPr>
          <p:cNvPr id="5" name="Text Placeholder 4">
            <a:extLst>
              <a:ext uri="{FF2B5EF4-FFF2-40B4-BE49-F238E27FC236}">
                <a16:creationId xmlns:a16="http://schemas.microsoft.com/office/drawing/2014/main" id="{FDE5DCF0-A204-4322-88C3-86AC1F6808E6}"/>
              </a:ext>
            </a:extLst>
          </p:cNvPr>
          <p:cNvSpPr>
            <a:spLocks noGrp="1"/>
          </p:cNvSpPr>
          <p:nvPr>
            <p:ph type="body" sz="quarter" idx="12"/>
          </p:nvPr>
        </p:nvSpPr>
        <p:spPr>
          <a:xfrm>
            <a:off x="838994" y="2820194"/>
            <a:ext cx="10210800" cy="9335248"/>
          </a:xfrm>
        </p:spPr>
        <p:txBody>
          <a:bodyPr/>
          <a:lstStyle/>
          <a:p>
            <a:pPr>
              <a:spcBef>
                <a:spcPts val="600"/>
              </a:spcBef>
            </a:pPr>
            <a:r>
              <a:rPr lang="en-US" sz="4800" dirty="0"/>
              <a:t>Focus on finding good solution (that’s what consultants get paid for.)</a:t>
            </a:r>
          </a:p>
          <a:p>
            <a:pPr>
              <a:spcBef>
                <a:spcPts val="600"/>
              </a:spcBef>
            </a:pPr>
            <a:r>
              <a:rPr lang="en-US" sz="4800" dirty="0"/>
              <a:t>Live with the data before you plunge into modeling</a:t>
            </a:r>
          </a:p>
          <a:p>
            <a:pPr>
              <a:spcBef>
                <a:spcPts val="600"/>
              </a:spcBef>
            </a:pPr>
            <a:r>
              <a:rPr lang="en-US" sz="4800" dirty="0"/>
              <a:t>Search for a model that gives good solutions either algorithmic or data</a:t>
            </a:r>
          </a:p>
          <a:p>
            <a:pPr>
              <a:spcBef>
                <a:spcPts val="600"/>
              </a:spcBef>
            </a:pPr>
            <a:r>
              <a:rPr lang="en-US" sz="4800" dirty="0"/>
              <a:t>Predictive accuracy on test sets is the criterion for how good the model is</a:t>
            </a:r>
          </a:p>
          <a:p>
            <a:pPr>
              <a:spcBef>
                <a:spcPts val="600"/>
              </a:spcBef>
            </a:pPr>
            <a:r>
              <a:rPr lang="en-US" sz="4800" dirty="0"/>
              <a:t>Computers are an indispensable partner</a:t>
            </a:r>
          </a:p>
          <a:p>
            <a:pPr marL="0" indent="0">
              <a:buNone/>
            </a:pPr>
            <a:endParaRPr lang="en-US" sz="4000" dirty="0"/>
          </a:p>
        </p:txBody>
      </p:sp>
      <p:pic>
        <p:nvPicPr>
          <p:cNvPr id="8" name="Picture 7" descr="A person wearing a suit and tie&#10;&#10;Description automatically generated">
            <a:extLst>
              <a:ext uri="{FF2B5EF4-FFF2-40B4-BE49-F238E27FC236}">
                <a16:creationId xmlns:a16="http://schemas.microsoft.com/office/drawing/2014/main" id="{F4EEFF0E-B0EF-479E-B4FE-FE1B66A45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994" y="2972594"/>
            <a:ext cx="11430000" cy="5715000"/>
          </a:xfrm>
          <a:prstGeom prst="rect">
            <a:avLst/>
          </a:prstGeom>
          <a:ln>
            <a:noFill/>
          </a:ln>
          <a:effectLst>
            <a:reflection blurRad="6350" stA="50000" endA="275" endPos="40000" dist="101600" dir="5400000" sy="-100000" algn="bl" rotWithShape="0"/>
            <a:softEdge rad="112500"/>
          </a:effectLst>
        </p:spPr>
      </p:pic>
    </p:spTree>
    <p:extLst>
      <p:ext uri="{BB962C8B-B14F-4D97-AF65-F5344CB8AC3E}">
        <p14:creationId xmlns:p14="http://schemas.microsoft.com/office/powerpoint/2010/main" val="17982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6D3C0-99C1-4D69-900F-261B27B0C330}"/>
              </a:ext>
            </a:extLst>
          </p:cNvPr>
          <p:cNvSpPr>
            <a:spLocks noGrp="1"/>
          </p:cNvSpPr>
          <p:nvPr>
            <p:ph type="title"/>
          </p:nvPr>
        </p:nvSpPr>
        <p:spPr>
          <a:xfrm>
            <a:off x="991394" y="534194"/>
            <a:ext cx="21032788" cy="1218282"/>
          </a:xfrm>
        </p:spPr>
        <p:txBody>
          <a:bodyPr/>
          <a:lstStyle/>
          <a:p>
            <a:r>
              <a:rPr lang="en-US" dirty="0"/>
              <a:t>Issues IN academia </a:t>
            </a:r>
          </a:p>
        </p:txBody>
      </p:sp>
      <p:sp>
        <p:nvSpPr>
          <p:cNvPr id="5" name="Text Placeholder 4">
            <a:extLst>
              <a:ext uri="{FF2B5EF4-FFF2-40B4-BE49-F238E27FC236}">
                <a16:creationId xmlns:a16="http://schemas.microsoft.com/office/drawing/2014/main" id="{D9394C83-01F3-468A-84EE-03A58E6A5F71}"/>
              </a:ext>
            </a:extLst>
          </p:cNvPr>
          <p:cNvSpPr>
            <a:spLocks noGrp="1"/>
          </p:cNvSpPr>
          <p:nvPr>
            <p:ph type="body" sz="quarter" idx="12"/>
          </p:nvPr>
        </p:nvSpPr>
        <p:spPr>
          <a:xfrm>
            <a:off x="1226634" y="2072963"/>
            <a:ext cx="10058400" cy="5346977"/>
          </a:xfrm>
        </p:spPr>
        <p:txBody>
          <a:bodyPr/>
          <a:lstStyle/>
          <a:p>
            <a:r>
              <a:rPr lang="en-US" sz="4000" dirty="0"/>
              <a:t>“Assume that the data are generated by the following model” – too many papers</a:t>
            </a:r>
          </a:p>
          <a:p>
            <a:r>
              <a:rPr lang="en-US" sz="4000" dirty="0"/>
              <a:t>Conclusions are about the model’s mechanism, and not about nature’s mechanism</a:t>
            </a:r>
          </a:p>
          <a:p>
            <a:r>
              <a:rPr lang="en-US" sz="4000" dirty="0"/>
              <a:t>If the model is a poor emulation of nature, the conclusions may be wrong</a:t>
            </a:r>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8A5821E7-C3BB-4289-BF53-12AD402F058B}"/>
                  </a:ext>
                </a:extLst>
              </p:cNvPr>
              <p:cNvSpPr txBox="1">
                <a:spLocks/>
              </p:cNvSpPr>
              <p:nvPr/>
            </p:nvSpPr>
            <p:spPr>
              <a:xfrm>
                <a:off x="12939655" y="2072963"/>
                <a:ext cx="10210800" cy="5026376"/>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000" dirty="0"/>
                  <a:t>High </a:t>
                </a:r>
                <a14:m>
                  <m:oMath xmlns:m="http://schemas.openxmlformats.org/officeDocument/2006/math">
                    <m:sSup>
                      <m:sSupPr>
                        <m:ctrlPr>
                          <a:rPr lang="en-US" sz="4000" i="1" smtClean="0">
                            <a:latin typeface="Cambria Math" panose="02040503050406030204" pitchFamily="18" charset="0"/>
                          </a:rPr>
                        </m:ctrlPr>
                      </m:sSupPr>
                      <m:e>
                        <m:r>
                          <a:rPr lang="en-US" sz="4000" b="0" i="1" smtClean="0">
                            <a:latin typeface="Cambria Math" panose="02040503050406030204" pitchFamily="18" charset="0"/>
                          </a:rPr>
                          <m:t>𝑅</m:t>
                        </m:r>
                      </m:e>
                      <m:sup>
                        <m:r>
                          <a:rPr lang="en-US" sz="4000" b="0" i="1" smtClean="0">
                            <a:latin typeface="Cambria Math" panose="02040503050406030204" pitchFamily="18" charset="0"/>
                          </a:rPr>
                          <m:t>2</m:t>
                        </m:r>
                      </m:sup>
                    </m:sSup>
                  </m:oMath>
                </a14:m>
                <a:r>
                  <a:rPr lang="en-US" sz="4000" dirty="0"/>
                  <a:t> does not mean your model is good at describing nature (especially if you use too many parameters) </a:t>
                </a:r>
              </a:p>
              <a:p>
                <a:r>
                  <a:rPr lang="en-US" sz="4000" dirty="0"/>
                  <a:t>“The whole area of guided regression is fraught with intellectual, statistical, computational, and subject matter difficulties.” - </a:t>
                </a:r>
                <a:r>
                  <a:rPr lang="en-US" sz="4000" dirty="0" err="1"/>
                  <a:t>Mosteller</a:t>
                </a:r>
                <a:r>
                  <a:rPr lang="en-US" sz="4000" dirty="0"/>
                  <a:t> and Tukey</a:t>
                </a:r>
              </a:p>
            </p:txBody>
          </p:sp>
        </mc:Choice>
        <mc:Fallback xmlns="">
          <p:sp>
            <p:nvSpPr>
              <p:cNvPr id="6" name="Text Placeholder 4">
                <a:extLst>
                  <a:ext uri="{FF2B5EF4-FFF2-40B4-BE49-F238E27FC236}">
                    <a16:creationId xmlns:a16="http://schemas.microsoft.com/office/drawing/2014/main" id="{8A5821E7-C3BB-4289-BF53-12AD402F058B}"/>
                  </a:ext>
                </a:extLst>
              </p:cNvPr>
              <p:cNvSpPr txBox="1">
                <a:spLocks noRot="1" noChangeAspect="1" noMove="1" noResize="1" noEditPoints="1" noAdjustHandles="1" noChangeArrowheads="1" noChangeShapeType="1" noTextEdit="1"/>
              </p:cNvSpPr>
              <p:nvPr/>
            </p:nvSpPr>
            <p:spPr>
              <a:xfrm>
                <a:off x="12939655" y="2072963"/>
                <a:ext cx="10210800" cy="5026376"/>
              </a:xfrm>
              <a:prstGeom prst="rect">
                <a:avLst/>
              </a:prstGeom>
              <a:blipFill>
                <a:blip r:embed="rId3"/>
                <a:stretch>
                  <a:fillRect l="-60" t="-2788" r="-3642" b="-5091"/>
                </a:stretch>
              </a:blipFill>
            </p:spPr>
            <p:txBody>
              <a:bodyPr/>
              <a:lstStyle/>
              <a:p>
                <a:r>
                  <a:rPr lang="en-US">
                    <a:noFill/>
                  </a:rPr>
                  <a:t> </a:t>
                </a:r>
              </a:p>
            </p:txBody>
          </p:sp>
        </mc:Fallback>
      </mc:AlternateContent>
      <p:pic>
        <p:nvPicPr>
          <p:cNvPr id="8" name="Picture 7" descr="A close up of text on a white background&#10;&#10;Description automatically generated">
            <a:extLst>
              <a:ext uri="{FF2B5EF4-FFF2-40B4-BE49-F238E27FC236}">
                <a16:creationId xmlns:a16="http://schemas.microsoft.com/office/drawing/2014/main" id="{FF5849F1-6EA9-4022-9E13-F86824CE80EE}"/>
              </a:ext>
            </a:extLst>
          </p:cNvPr>
          <p:cNvPicPr>
            <a:picLocks noChangeAspect="1"/>
          </p:cNvPicPr>
          <p:nvPr/>
        </p:nvPicPr>
        <p:blipFill rotWithShape="1">
          <a:blip r:embed="rId4">
            <a:extLst>
              <a:ext uri="{28A0092B-C50C-407E-A947-70E740481C1C}">
                <a14:useLocalDpi xmlns:a14="http://schemas.microsoft.com/office/drawing/2010/main" val="0"/>
              </a:ext>
            </a:extLst>
          </a:blip>
          <a:srcRect b="50000"/>
          <a:stretch/>
        </p:blipFill>
        <p:spPr>
          <a:xfrm>
            <a:off x="1677194" y="7773194"/>
            <a:ext cx="7848600" cy="5601975"/>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894CB8FC-7C21-4885-BC37-330E3E18455F}"/>
              </a:ext>
            </a:extLst>
          </p:cNvPr>
          <p:cNvPicPr>
            <a:picLocks noChangeAspect="1"/>
          </p:cNvPicPr>
          <p:nvPr/>
        </p:nvPicPr>
        <p:blipFill rotWithShape="1">
          <a:blip r:embed="rId4">
            <a:extLst>
              <a:ext uri="{28A0092B-C50C-407E-A947-70E740481C1C}">
                <a14:useLocalDpi xmlns:a14="http://schemas.microsoft.com/office/drawing/2010/main" val="0"/>
              </a:ext>
            </a:extLst>
          </a:blip>
          <a:srcRect t="49934"/>
          <a:stretch/>
        </p:blipFill>
        <p:spPr>
          <a:xfrm>
            <a:off x="13488194" y="7773194"/>
            <a:ext cx="7848601" cy="5609299"/>
          </a:xfrm>
          <a:prstGeom prst="rect">
            <a:avLst/>
          </a:prstGeom>
        </p:spPr>
      </p:pic>
    </p:spTree>
    <p:extLst>
      <p:ext uri="{BB962C8B-B14F-4D97-AF65-F5344CB8AC3E}">
        <p14:creationId xmlns:p14="http://schemas.microsoft.com/office/powerpoint/2010/main" val="80002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4" id="{1F6BF8FB-E8D4-9645-AFB1-3694D5E60054}" vid="{D677EB3C-F507-3944-BC8C-A3A05687B0EB}"/>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4" id="{1F6BF8FB-E8D4-9645-AFB1-3694D5E60054}" vid="{5B655E6A-0F56-664F-AA48-BA8E3F21E01E}"/>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4" id="{1F6BF8FB-E8D4-9645-AFB1-3694D5E60054}" vid="{E0DE0470-5A82-A14A-AA1B-4D37DE42CE76}"/>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4" id="{1F6BF8FB-E8D4-9645-AFB1-3694D5E60054}" vid="{456C7783-B70F-584A-AA47-CF788D3F0A3D}"/>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4" id="{1F6BF8FB-E8D4-9645-AFB1-3694D5E60054}" vid="{B2BCE81B-CAA3-ED4B-B7E1-72DAC19129B7}"/>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ui-cos-template</Template>
  <TotalTime>5936</TotalTime>
  <Words>879</Words>
  <Application>Microsoft Office PowerPoint</Application>
  <PresentationFormat>Custom</PresentationFormat>
  <Paragraphs>88</Paragraphs>
  <Slides>14</Slides>
  <Notes>2</Notes>
  <HiddenSlides>0</HiddenSlides>
  <MMClips>1</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14</vt:i4>
      </vt:variant>
    </vt:vector>
  </HeadingPairs>
  <TitlesOfParts>
    <vt:vector size="30" baseType="lpstr">
      <vt:lpstr>Archivo</vt:lpstr>
      <vt:lpstr>Archivo Black</vt:lpstr>
      <vt:lpstr>Archivo Regular</vt:lpstr>
      <vt:lpstr>Arial</vt:lpstr>
      <vt:lpstr>Calibri</vt:lpstr>
      <vt:lpstr>Cambria Math</vt:lpstr>
      <vt:lpstr>Franklin Gothic Book</vt:lpstr>
      <vt:lpstr>Franklin Gothic Book Regular</vt:lpstr>
      <vt:lpstr>Franklin Gothic Demi</vt:lpstr>
      <vt:lpstr>Helvetica</vt:lpstr>
      <vt:lpstr>Wingdings</vt:lpstr>
      <vt:lpstr>Title Slides</vt:lpstr>
      <vt:lpstr>Text Slides</vt:lpstr>
      <vt:lpstr>Section Intro Slides</vt:lpstr>
      <vt:lpstr>U of I Media Slides</vt:lpstr>
      <vt:lpstr>Closing Slides</vt:lpstr>
      <vt:lpstr>Statistical Modeling: The two cultures</vt:lpstr>
      <vt:lpstr>Understanding Reality</vt:lpstr>
      <vt:lpstr>The Data Modeling Culture</vt:lpstr>
      <vt:lpstr>The algorithmic Culture</vt:lpstr>
      <vt:lpstr>focus in the statistical community on data models has:</vt:lpstr>
      <vt:lpstr>The ozone project: 1970 Los Angeles</vt:lpstr>
      <vt:lpstr>The Chlorine project</vt:lpstr>
      <vt:lpstr>Lessons learned from consulting</vt:lpstr>
      <vt:lpstr>Issues IN academia </vt:lpstr>
      <vt:lpstr>Questions to ponder</vt:lpstr>
      <vt:lpstr>Rashomon</vt:lpstr>
      <vt:lpstr>Occam</vt:lpstr>
      <vt:lpstr>Bellman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Modeling: The two cultures</dc:title>
  <dc:creator>Gavin Whitesitt</dc:creator>
  <cp:lastModifiedBy>Gavin Whitesitt</cp:lastModifiedBy>
  <cp:revision>66</cp:revision>
  <dcterms:created xsi:type="dcterms:W3CDTF">2018-10-31T17:38:59Z</dcterms:created>
  <dcterms:modified xsi:type="dcterms:W3CDTF">2018-11-06T22:04:31Z</dcterms:modified>
</cp:coreProperties>
</file>